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5"/>
  </p:notesMasterIdLst>
  <p:sldIdLst>
    <p:sldId id="273" r:id="rId2"/>
    <p:sldId id="279" r:id="rId3"/>
    <p:sldId id="280" r:id="rId4"/>
    <p:sldId id="293" r:id="rId5"/>
    <p:sldId id="292" r:id="rId6"/>
    <p:sldId id="295" r:id="rId7"/>
    <p:sldId id="296" r:id="rId8"/>
    <p:sldId id="282" r:id="rId9"/>
    <p:sldId id="297" r:id="rId10"/>
    <p:sldId id="299" r:id="rId11"/>
    <p:sldId id="301" r:id="rId12"/>
    <p:sldId id="283" r:id="rId13"/>
    <p:sldId id="300" r:id="rId14"/>
    <p:sldId id="309" r:id="rId15"/>
    <p:sldId id="285" r:id="rId16"/>
    <p:sldId id="286" r:id="rId17"/>
    <p:sldId id="304" r:id="rId18"/>
    <p:sldId id="305" r:id="rId19"/>
    <p:sldId id="306" r:id="rId20"/>
    <p:sldId id="307" r:id="rId21"/>
    <p:sldId id="308" r:id="rId22"/>
    <p:sldId id="287" r:id="rId23"/>
    <p:sldId id="28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75FA45-FDE9-40CE-B83B-0F248A67E184}" type="datetimeFigureOut">
              <a:rPr lang="hu-HU" smtClean="0"/>
              <a:t>2023. 11. 28.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8180E-8BFD-4E40-8FA4-D9D7146342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67199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fld id="{34D800E3-3FCA-40BA-9740-1CA32F4D73CB}" type="datetime1">
              <a:rPr lang="hu-HU" smtClean="0"/>
              <a:pPr/>
              <a:t>2023. 11. 28.</a:t>
            </a:fld>
            <a:endParaRPr lang="hu-H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– Strictly confidential, Confidential, Internal – Autor / Thema der Präsentation</a:t>
            </a:r>
            <a:endParaRPr lang="hu-HU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5EBB1-134E-4F5C-AC6E-F4A6A6DAB94B}" type="slidenum">
              <a:rPr lang="hu-HU" smtClean="0"/>
              <a:pPr/>
              <a:t>1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image" Target="../media/image2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75A13-5B8D-4E3B-813C-80D41F01B28A}" type="datetimeFigureOut">
              <a:rPr lang="hu-HU" smtClean="0"/>
              <a:t>2023. 11. 28.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F35CF-2597-4BF2-AF27-A80E2F4599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36301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75A13-5B8D-4E3B-813C-80D41F01B28A}" type="datetimeFigureOut">
              <a:rPr lang="hu-HU" smtClean="0"/>
              <a:t>2023. 11. 28.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F35CF-2597-4BF2-AF27-A80E2F4599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06301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75A13-5B8D-4E3B-813C-80D41F01B28A}" type="datetimeFigureOut">
              <a:rPr lang="hu-HU" smtClean="0"/>
              <a:t>2023. 11. 28.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F35CF-2597-4BF2-AF27-A80E2F4599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51730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75A13-5B8D-4E3B-813C-80D41F01B28A}" type="datetimeFigureOut">
              <a:rPr lang="hu-HU" smtClean="0"/>
              <a:t>2023. 11. 28.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F35CF-2597-4BF2-AF27-A80E2F4599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58389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75A13-5B8D-4E3B-813C-80D41F01B28A}" type="datetimeFigureOut">
              <a:rPr lang="hu-HU" smtClean="0"/>
              <a:t>2023. 11. 28.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F35CF-2597-4BF2-AF27-A80E2F4599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015712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75A13-5B8D-4E3B-813C-80D41F01B28A}" type="datetimeFigureOut">
              <a:rPr lang="hu-HU" smtClean="0"/>
              <a:t>2023. 11. 28.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F35CF-2597-4BF2-AF27-A80E2F4599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618368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75A13-5B8D-4E3B-813C-80D41F01B28A}" type="datetimeFigureOut">
              <a:rPr lang="hu-HU" smtClean="0"/>
              <a:t>2023. 11. 28.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F35CF-2597-4BF2-AF27-A80E2F4599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472919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75A13-5B8D-4E3B-813C-80D41F01B28A}" type="datetimeFigureOut">
              <a:rPr lang="hu-HU" smtClean="0"/>
              <a:t>2023. 11. 28.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F35CF-2597-4BF2-AF27-A80E2F4599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513486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75A13-5B8D-4E3B-813C-80D41F01B28A}" type="datetimeFigureOut">
              <a:rPr lang="hu-HU" smtClean="0"/>
              <a:t>2023. 11. 28.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F35CF-2597-4BF2-AF27-A80E2F4599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423339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rennfolie_Magent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78" name="Picture 22" hidden="1"/>
          <p:cNvPicPr>
            <a:picLocks noChangeAspect="1" noChangeArrowheads="1"/>
          </p:cNvPicPr>
          <p:nvPr userDrawn="1">
            <p:custDataLst>
              <p:tags r:id="rId1"/>
            </p:custDataLst>
          </p:nvPr>
        </p:nvPicPr>
        <p:blipFill>
          <a:blip r:embed="rId4"/>
          <a:srcRect/>
          <a:stretch>
            <a:fillRect/>
          </a:stretch>
        </p:blipFill>
        <p:spPr bwMode="black">
          <a:xfrm>
            <a:off x="1681" y="1681"/>
            <a:ext cx="3360" cy="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5058" name="Titelplatzhalter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 bwMode="black">
          <a:xfrm>
            <a:off x="322522" y="1772462"/>
            <a:ext cx="11501602" cy="3166012"/>
          </a:xfrm>
        </p:spPr>
        <p:txBody>
          <a:bodyPr/>
          <a:lstStyle>
            <a:lvl1pPr>
              <a:defRPr sz="7618" smtClean="0">
                <a:solidFill>
                  <a:schemeClr val="bg1"/>
                </a:solidFill>
                <a:latin typeface="TeleGrotesk Headline Ultra" pitchFamily="2" charset="0"/>
              </a:defRPr>
            </a:lvl1pPr>
          </a:lstStyle>
          <a:p>
            <a:r>
              <a:rPr lang="hu-HU" noProof="0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115515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75A13-5B8D-4E3B-813C-80D41F01B28A}" type="datetimeFigureOut">
              <a:rPr lang="hu-HU" smtClean="0"/>
              <a:t>2023. 11. 28.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CCCF35CF-2597-4BF2-AF27-A80E2F4599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44068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75A13-5B8D-4E3B-813C-80D41F01B28A}" type="datetimeFigureOut">
              <a:rPr lang="hu-HU" smtClean="0"/>
              <a:t>2023. 11. 28.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F35CF-2597-4BF2-AF27-A80E2F4599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99570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75A13-5B8D-4E3B-813C-80D41F01B28A}" type="datetimeFigureOut">
              <a:rPr lang="hu-HU" smtClean="0"/>
              <a:t>2023. 11. 28.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F35CF-2597-4BF2-AF27-A80E2F4599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1723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75A13-5B8D-4E3B-813C-80D41F01B28A}" type="datetimeFigureOut">
              <a:rPr lang="hu-HU" smtClean="0"/>
              <a:t>2023. 11. 28.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F35CF-2597-4BF2-AF27-A80E2F4599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66504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75A13-5B8D-4E3B-813C-80D41F01B28A}" type="datetimeFigureOut">
              <a:rPr lang="hu-HU" smtClean="0"/>
              <a:t>2023. 11. 28.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F35CF-2597-4BF2-AF27-A80E2F4599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63668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75A13-5B8D-4E3B-813C-80D41F01B28A}" type="datetimeFigureOut">
              <a:rPr lang="hu-HU" smtClean="0"/>
              <a:t>2023. 11. 28.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F35CF-2597-4BF2-AF27-A80E2F4599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85136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75A13-5B8D-4E3B-813C-80D41F01B28A}" type="datetimeFigureOut">
              <a:rPr lang="hu-HU" smtClean="0"/>
              <a:t>2023. 11. 28.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F35CF-2597-4BF2-AF27-A80E2F4599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43019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75A13-5B8D-4E3B-813C-80D41F01B28A}" type="datetimeFigureOut">
              <a:rPr lang="hu-HU" smtClean="0"/>
              <a:t>2023. 11. 28.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F35CF-2597-4BF2-AF27-A80E2F4599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67527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/>
            <a:lstStyle/>
            <a:p>
              <a:endParaRPr lang="hu-HU" dirty="0"/>
            </a:p>
          </p:txBody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9A75A13-5B8D-4E3B-813C-80D41F01B28A}" type="datetimeFigureOut">
              <a:rPr lang="hu-HU" smtClean="0"/>
              <a:t>2023. 11. 28.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CCF35CF-2597-4BF2-AF27-A80E2F4599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4652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hyperlink" Target="mailto:DPO@k&#246;zinformatika.hu" TargetMode="Externa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78" name="Picture 42" hidden="1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1681" y="2206"/>
            <a:ext cx="3360" cy="1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Cím 1">
            <a:extLst>
              <a:ext uri="{FF2B5EF4-FFF2-40B4-BE49-F238E27FC236}">
                <a16:creationId xmlns:a16="http://schemas.microsoft.com/office/drawing/2014/main" id="{CCE49CD5-F895-4145-A9A2-6012CE6A4DAD}"/>
              </a:ext>
            </a:extLst>
          </p:cNvPr>
          <p:cNvSpPr txBox="1">
            <a:spLocks/>
          </p:cNvSpPr>
          <p:nvPr/>
        </p:nvSpPr>
        <p:spPr bwMode="black">
          <a:xfrm>
            <a:off x="923889" y="633293"/>
            <a:ext cx="10344219" cy="1582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5762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de-DE" sz="7200" kern="1200" smtClean="0">
                <a:solidFill>
                  <a:schemeClr val="bg1"/>
                </a:solidFill>
                <a:latin typeface="TeleGrotesk Headline Ultra" pitchFamily="2" charset="0"/>
                <a:ea typeface="+mj-ea"/>
                <a:cs typeface="TeleGrotesk Headline Ultra" pitchFamily="2" charset="0"/>
              </a:defRPr>
            </a:lvl1pPr>
            <a:lvl2pPr algn="l" defTabSz="5762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ele-GroteskUlt" pitchFamily="2" charset="0"/>
              </a:defRPr>
            </a:lvl2pPr>
            <a:lvl3pPr algn="l" defTabSz="5762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ele-GroteskUlt" pitchFamily="2" charset="0"/>
              </a:defRPr>
            </a:lvl3pPr>
            <a:lvl4pPr algn="l" defTabSz="5762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ele-GroteskUlt" pitchFamily="2" charset="0"/>
              </a:defRPr>
            </a:lvl4pPr>
            <a:lvl5pPr algn="l" defTabSz="5762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ele-GroteskUlt" pitchFamily="2" charset="0"/>
              </a:defRPr>
            </a:lvl5pPr>
            <a:lvl6pPr marL="457200" algn="l" defTabSz="5762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ele-GroteskUlt" pitchFamily="2" charset="0"/>
              </a:defRPr>
            </a:lvl6pPr>
            <a:lvl7pPr marL="914400" algn="l" defTabSz="5762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ele-GroteskUlt" pitchFamily="2" charset="0"/>
              </a:defRPr>
            </a:lvl7pPr>
            <a:lvl8pPr marL="1371600" algn="l" defTabSz="5762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ele-GroteskUlt" pitchFamily="2" charset="0"/>
              </a:defRPr>
            </a:lvl8pPr>
            <a:lvl9pPr marL="1828800" algn="l" defTabSz="5762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ele-GroteskUlt" pitchFamily="2" charset="0"/>
              </a:defRPr>
            </a:lvl9pPr>
          </a:lstStyle>
          <a:p>
            <a:pPr algn="ctr">
              <a:buClrTx/>
              <a:buSzTx/>
              <a:buFontTx/>
            </a:pPr>
            <a:r>
              <a:rPr lang="hu-HU" sz="5714" dirty="0">
                <a:solidFill>
                  <a:schemeClr val="tx1"/>
                </a:solidFill>
              </a:rPr>
              <a:t>GDPR Oktatás</a:t>
            </a:r>
            <a:br>
              <a:rPr lang="hu-HU" sz="5714" dirty="0"/>
            </a:br>
            <a:endParaRPr lang="hu-HU" sz="5714" dirty="0">
              <a:latin typeface="TeleGrotesk Headline" pitchFamily="2" charset="0"/>
            </a:endParaRPr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023ED675-B5B2-449A-BCF9-6C2B875E6DC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95776" y="1279895"/>
            <a:ext cx="5800446" cy="3729560"/>
          </a:xfrm>
          <a:prstGeom prst="rect">
            <a:avLst/>
          </a:prstGeom>
        </p:spPr>
      </p:pic>
      <p:sp>
        <p:nvSpPr>
          <p:cNvPr id="9" name="Cím 1">
            <a:extLst>
              <a:ext uri="{FF2B5EF4-FFF2-40B4-BE49-F238E27FC236}">
                <a16:creationId xmlns:a16="http://schemas.microsoft.com/office/drawing/2014/main" id="{76597D33-B7C9-4936-95C7-B4BCD2978999}"/>
              </a:ext>
            </a:extLst>
          </p:cNvPr>
          <p:cNvSpPr txBox="1">
            <a:spLocks/>
          </p:cNvSpPr>
          <p:nvPr/>
        </p:nvSpPr>
        <p:spPr bwMode="black">
          <a:xfrm>
            <a:off x="923889" y="4095967"/>
            <a:ext cx="10636024" cy="182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152373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457322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defRPr lang="de-DE" sz="6000" kern="1200">
                <a:solidFill>
                  <a:schemeClr val="bg1"/>
                </a:solidFill>
                <a:latin typeface="TeleGrotesk Headline Ultra" pitchFamily="2" charset="0"/>
                <a:ea typeface="+mj-ea"/>
                <a:cs typeface="TeleGrotesk Headline Ultra" pitchFamily="2" charset="0"/>
              </a:defRPr>
            </a:lvl1pPr>
            <a:lvl2pPr algn="l" defTabSz="576226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700">
                <a:solidFill>
                  <a:schemeClr val="tx2"/>
                </a:solidFill>
                <a:latin typeface="Tele-GroteskUlt" pitchFamily="2" charset="0"/>
              </a:defRPr>
            </a:lvl2pPr>
            <a:lvl3pPr algn="l" defTabSz="576226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700">
                <a:solidFill>
                  <a:schemeClr val="tx2"/>
                </a:solidFill>
                <a:latin typeface="Tele-GroteskUlt" pitchFamily="2" charset="0"/>
              </a:defRPr>
            </a:lvl3pPr>
            <a:lvl4pPr algn="l" defTabSz="576226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700">
                <a:solidFill>
                  <a:schemeClr val="tx2"/>
                </a:solidFill>
                <a:latin typeface="Tele-GroteskUlt" pitchFamily="2" charset="0"/>
              </a:defRPr>
            </a:lvl4pPr>
            <a:lvl5pPr algn="l" defTabSz="576226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700">
                <a:solidFill>
                  <a:schemeClr val="tx2"/>
                </a:solidFill>
                <a:latin typeface="Tele-GroteskUlt" pitchFamily="2" charset="0"/>
              </a:defRPr>
            </a:lvl5pPr>
            <a:lvl6pPr marL="457171" algn="l" defTabSz="576226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700">
                <a:solidFill>
                  <a:schemeClr val="tx2"/>
                </a:solidFill>
                <a:latin typeface="Tele-GroteskUlt" pitchFamily="2" charset="0"/>
              </a:defRPr>
            </a:lvl6pPr>
            <a:lvl7pPr marL="914342" algn="l" defTabSz="576226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700">
                <a:solidFill>
                  <a:schemeClr val="tx2"/>
                </a:solidFill>
                <a:latin typeface="Tele-GroteskUlt" pitchFamily="2" charset="0"/>
              </a:defRPr>
            </a:lvl7pPr>
            <a:lvl8pPr marL="1371513" algn="l" defTabSz="576226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700">
                <a:solidFill>
                  <a:schemeClr val="tx2"/>
                </a:solidFill>
                <a:latin typeface="Tele-GroteskUlt" pitchFamily="2" charset="0"/>
              </a:defRPr>
            </a:lvl8pPr>
            <a:lvl9pPr marL="1828683" algn="l" defTabSz="576226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700">
                <a:solidFill>
                  <a:schemeClr val="tx2"/>
                </a:solidFill>
                <a:latin typeface="Tele-GroteskUlt" pitchFamily="2" charset="0"/>
              </a:defRPr>
            </a:lvl9pPr>
          </a:lstStyle>
          <a:p>
            <a:pPr algn="ctr"/>
            <a:endParaRPr lang="hu-HU" sz="6349" dirty="0">
              <a:latin typeface="TeleGrotesk Headline" pitchFamily="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>
            <a:extLst>
              <a:ext uri="{FF2B5EF4-FFF2-40B4-BE49-F238E27FC236}">
                <a16:creationId xmlns:a16="http://schemas.microsoft.com/office/drawing/2014/main" id="{27322AA0-CEE7-4616-98D0-9AC4AD5EE714}"/>
              </a:ext>
            </a:extLst>
          </p:cNvPr>
          <p:cNvSpPr txBox="1">
            <a:spLocks/>
          </p:cNvSpPr>
          <p:nvPr/>
        </p:nvSpPr>
        <p:spPr>
          <a:xfrm>
            <a:off x="322523" y="333126"/>
            <a:ext cx="11494883" cy="527588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u-HU"/>
              <a:t>GDPR – legfőbb alapelvei</a:t>
            </a:r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92B88D28-B794-4ECB-8A9E-62CA8DDDA253}"/>
              </a:ext>
            </a:extLst>
          </p:cNvPr>
          <p:cNvSpPr txBox="1"/>
          <p:nvPr/>
        </p:nvSpPr>
        <p:spPr>
          <a:xfrm>
            <a:off x="2112886" y="1035482"/>
            <a:ext cx="730632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B0F0"/>
              </a:buClr>
              <a:buFont typeface="Wingdings" panose="05000000000000000000" pitchFamily="2" charset="2"/>
              <a:buChar char="v"/>
            </a:pPr>
            <a:r>
              <a:rPr lang="hu-HU" b="1" dirty="0"/>
              <a:t>Célhoz kötöttség: </a:t>
            </a:r>
          </a:p>
          <a:p>
            <a:pPr marL="285750" indent="-285750">
              <a:buClr>
                <a:srgbClr val="00B0F0"/>
              </a:buClr>
              <a:buFont typeface="Wingdings" panose="05000000000000000000" pitchFamily="2" charset="2"/>
              <a:buChar char="v"/>
            </a:pPr>
            <a:endParaRPr lang="hu-HU" dirty="0"/>
          </a:p>
          <a:p>
            <a:pPr marL="285750" indent="-285750">
              <a:buClr>
                <a:srgbClr val="00B0F0"/>
              </a:buClr>
              <a:buFont typeface="Courier New" panose="02070309020205020404" pitchFamily="49" charset="0"/>
              <a:buChar char="o"/>
            </a:pPr>
            <a:r>
              <a:rPr lang="hu-HU" dirty="0"/>
              <a:t>Az adatok csak is kizárólag az előre megadott cél érdekében gyűjthetőek és kezelhetőek. Ezen célokról az ügyfél az adatok megszerzésének pillanatában kap tájékoztatást. Akkor ha ezen céltól eltérően szeretné a hivatal felhasználni az adatokat, értesíteni/tájékoztatni kell az ügyfelet, esetlegesen hozzájárulását kérni. 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B39F6AE3-D2BC-44FD-8DCB-EF5817F34C01}"/>
              </a:ext>
            </a:extLst>
          </p:cNvPr>
          <p:cNvSpPr txBox="1"/>
          <p:nvPr/>
        </p:nvSpPr>
        <p:spPr>
          <a:xfrm>
            <a:off x="2112886" y="3241575"/>
            <a:ext cx="73063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B0F0"/>
              </a:buClr>
              <a:buFont typeface="Wingdings" panose="05000000000000000000" pitchFamily="2" charset="2"/>
              <a:buChar char="v"/>
            </a:pPr>
            <a:r>
              <a:rPr lang="hu-HU" b="1" dirty="0"/>
              <a:t>Az adatok pontossága:</a:t>
            </a:r>
          </a:p>
          <a:p>
            <a:pPr>
              <a:buClr>
                <a:srgbClr val="00B0F0"/>
              </a:buClr>
            </a:pPr>
            <a:endParaRPr lang="hu-HU" dirty="0"/>
          </a:p>
          <a:p>
            <a:pPr marL="285750" indent="-285750">
              <a:buClr>
                <a:srgbClr val="00B0F0"/>
              </a:buClr>
              <a:buFont typeface="Courier New" panose="02070309020205020404" pitchFamily="49" charset="0"/>
              <a:buChar char="o"/>
            </a:pPr>
            <a:r>
              <a:rPr lang="hu-HU" dirty="0"/>
              <a:t>Az eljárás az eddigiektől nem változik, ha esetlegesen pontatlanság merül fel, az érintett „Helyesbítéshez való” jogával élhet.</a:t>
            </a: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23DEC177-9EBE-4ECE-B5B1-550B2F3D1BFA}"/>
              </a:ext>
            </a:extLst>
          </p:cNvPr>
          <p:cNvSpPr txBox="1"/>
          <p:nvPr/>
        </p:nvSpPr>
        <p:spPr>
          <a:xfrm>
            <a:off x="2112886" y="4761136"/>
            <a:ext cx="73063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B0F0"/>
              </a:buClr>
              <a:buFont typeface="Wingdings" panose="05000000000000000000" pitchFamily="2" charset="2"/>
              <a:buChar char="v"/>
            </a:pPr>
            <a:r>
              <a:rPr lang="hu-HU" b="1" dirty="0"/>
              <a:t>Elszámolhatóság:</a:t>
            </a:r>
          </a:p>
          <a:p>
            <a:pPr>
              <a:buClr>
                <a:srgbClr val="00B0F0"/>
              </a:buClr>
            </a:pPr>
            <a:endParaRPr lang="hu-HU" dirty="0"/>
          </a:p>
          <a:p>
            <a:pPr marL="285750" indent="-285750">
              <a:buClr>
                <a:srgbClr val="00B0F0"/>
              </a:buClr>
              <a:buFont typeface="Courier New" panose="02070309020205020404" pitchFamily="49" charset="0"/>
              <a:buChar char="o"/>
            </a:pPr>
            <a:r>
              <a:rPr lang="hu-HU" dirty="0"/>
              <a:t>A Hivatalnak képesnek kell lennie annak igazolására, hogy az adatvédelmi szabályoknak megfelel</a:t>
            </a:r>
          </a:p>
        </p:txBody>
      </p:sp>
    </p:spTree>
    <p:extLst>
      <p:ext uri="{BB962C8B-B14F-4D97-AF65-F5344CB8AC3E}">
        <p14:creationId xmlns:p14="http://schemas.microsoft.com/office/powerpoint/2010/main" val="3460938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1F42E42-A0E0-4F40-8037-99ED19B0D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2167" y="248574"/>
            <a:ext cx="10018713" cy="769397"/>
          </a:xfrm>
        </p:spPr>
        <p:txBody>
          <a:bodyPr/>
          <a:lstStyle/>
          <a:p>
            <a:r>
              <a:rPr lang="hu-HU" dirty="0"/>
              <a:t>Tájékoztatások</a:t>
            </a:r>
          </a:p>
        </p:txBody>
      </p:sp>
      <p:sp>
        <p:nvSpPr>
          <p:cNvPr id="3" name="Téglalap 2">
            <a:extLst>
              <a:ext uri="{FF2B5EF4-FFF2-40B4-BE49-F238E27FC236}">
                <a16:creationId xmlns:a16="http://schemas.microsoft.com/office/drawing/2014/main" id="{BA3ED146-9786-44A9-B7A1-9D659790D7A5}"/>
              </a:ext>
            </a:extLst>
          </p:cNvPr>
          <p:cNvSpPr/>
          <p:nvPr/>
        </p:nvSpPr>
        <p:spPr>
          <a:xfrm>
            <a:off x="2593410" y="1534488"/>
            <a:ext cx="7676226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Clr>
                <a:srgbClr val="00B0F0"/>
              </a:buClr>
              <a:buFont typeface="Wingdings" panose="05000000000000000000" pitchFamily="2" charset="2"/>
              <a:buChar char="v"/>
            </a:pP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Minden személyes adatot kezelő ügy kapcsán szükséges tájékoztatást adni az ügyfélnek</a:t>
            </a:r>
          </a:p>
          <a:p>
            <a:pPr marL="285750" indent="-285750">
              <a:spcAft>
                <a:spcPts val="600"/>
              </a:spcAft>
              <a:buClr>
                <a:srgbClr val="00B0F0"/>
              </a:buClr>
              <a:buFont typeface="Wingdings" panose="05000000000000000000" pitchFamily="2" charset="2"/>
              <a:buChar char="v"/>
            </a:pPr>
            <a:r>
              <a:rPr lang="hu-HU" dirty="0"/>
              <a:t>Ha a hivatal csak adatfeldolgozóként jár el, úgy az adat kezelőjének kell a tájékoztatást megadnia. </a:t>
            </a:r>
          </a:p>
          <a:p>
            <a:pPr marL="285750" indent="-285750">
              <a:spcAft>
                <a:spcPts val="600"/>
              </a:spcAft>
              <a:buClr>
                <a:srgbClr val="00B0F0"/>
              </a:buClr>
              <a:buFont typeface="Wingdings" panose="05000000000000000000" pitchFamily="2" charset="2"/>
              <a:buChar char="v"/>
            </a:pPr>
            <a:r>
              <a:rPr lang="hu-HU" dirty="0"/>
              <a:t>Elfordulnak azok az esetek amikor az adatok megszerzése pillanatában nem lehet tájékoztatni az ügyfelet, pl.:</a:t>
            </a:r>
          </a:p>
          <a:p>
            <a:pPr marL="742950" lvl="1" indent="-285750">
              <a:buClr>
                <a:srgbClr val="00B0F0"/>
              </a:buClr>
              <a:buFont typeface="Courier New" panose="02070309020205020404" pitchFamily="49" charset="0"/>
              <a:buChar char="o"/>
            </a:pPr>
            <a:r>
              <a:rPr lang="hu-HU" dirty="0"/>
              <a:t>Az ügyfél az adatkezelési tájékoztatást az eljárás megindítása utáni első „közbenső kommunikáció” során kapja meg</a:t>
            </a:r>
          </a:p>
          <a:p>
            <a:pPr marL="742950" lvl="1" indent="-285750">
              <a:buClr>
                <a:srgbClr val="00B0F0"/>
              </a:buClr>
              <a:buFont typeface="Courier New" panose="02070309020205020404" pitchFamily="49" charset="0"/>
              <a:buChar char="o"/>
            </a:pPr>
            <a:r>
              <a:rPr lang="hu-HU" dirty="0"/>
              <a:t>Az ügyfél az adatkezelési tájékoztatást az eljárást lezáró döntésben kapja meg</a:t>
            </a:r>
          </a:p>
          <a:p>
            <a:pPr marL="285750" indent="-285750">
              <a:spcAft>
                <a:spcPts val="600"/>
              </a:spcAft>
              <a:buClr>
                <a:srgbClr val="00B0F0"/>
              </a:buClr>
              <a:buFont typeface="Wingdings" panose="05000000000000000000" pitchFamily="2" charset="2"/>
              <a:buChar char="v"/>
            </a:pPr>
            <a:r>
              <a:rPr lang="hu-HU" dirty="0"/>
              <a:t>Nem szükséges újra tájékoztatni ugyanakkor az ügyfelet, ha igazolható, hogy már megkapta azt</a:t>
            </a:r>
          </a:p>
        </p:txBody>
      </p:sp>
    </p:spTree>
    <p:extLst>
      <p:ext uri="{BB962C8B-B14F-4D97-AF65-F5344CB8AC3E}">
        <p14:creationId xmlns:p14="http://schemas.microsoft.com/office/powerpoint/2010/main" val="14341489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27CBCA5-4E3E-49D2-B487-BBACB907C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848" y="171096"/>
            <a:ext cx="11494883" cy="527588"/>
          </a:xfrm>
        </p:spPr>
        <p:txBody>
          <a:bodyPr>
            <a:normAutofit fontScale="90000"/>
          </a:bodyPr>
          <a:lstStyle/>
          <a:p>
            <a:r>
              <a:rPr lang="hu-HU" dirty="0"/>
              <a:t>GDPR – érintettek jogai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8953708E-9265-46E5-B015-0F3B342CFCCF}"/>
              </a:ext>
            </a:extLst>
          </p:cNvPr>
          <p:cNvSpPr txBox="1"/>
          <p:nvPr/>
        </p:nvSpPr>
        <p:spPr bwMode="gray">
          <a:xfrm>
            <a:off x="3300789" y="1158661"/>
            <a:ext cx="2369388" cy="6222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6186" tIns="38093" rIns="76186" bIns="38093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defTabSz="1219084">
              <a:buClr>
                <a:srgbClr val="E20074"/>
              </a:buClr>
            </a:pPr>
            <a:r>
              <a:rPr lang="hu-HU" sz="2222" b="1" dirty="0">
                <a:solidFill>
                  <a:srgbClr val="4B4B4B"/>
                </a:solidFill>
                <a:latin typeface="Tele-GroteskEENor" pitchFamily="2" charset="0"/>
              </a:rPr>
              <a:t>Tájékoztatáshoz</a:t>
            </a:r>
            <a:br>
              <a:rPr lang="hu-HU" sz="2222" b="1" dirty="0">
                <a:solidFill>
                  <a:srgbClr val="4B4B4B"/>
                </a:solidFill>
                <a:latin typeface="Tele-GroteskEENor" pitchFamily="2" charset="0"/>
              </a:rPr>
            </a:br>
            <a:r>
              <a:rPr lang="hu-HU" sz="2222" b="1" dirty="0">
                <a:solidFill>
                  <a:srgbClr val="4B4B4B"/>
                </a:solidFill>
                <a:latin typeface="Tele-GroteskEENor" pitchFamily="2" charset="0"/>
              </a:rPr>
              <a:t> való jog</a:t>
            </a:r>
          </a:p>
        </p:txBody>
      </p:sp>
      <p:pic>
        <p:nvPicPr>
          <p:cNvPr id="8" name="Ábra 7" descr="Megosztás">
            <a:extLst>
              <a:ext uri="{FF2B5EF4-FFF2-40B4-BE49-F238E27FC236}">
                <a16:creationId xmlns:a16="http://schemas.microsoft.com/office/drawing/2014/main" id="{840B7E6B-937A-460B-8A36-0E65554DFC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53025" y="2646206"/>
            <a:ext cx="702100" cy="702100"/>
          </a:xfrm>
          <a:prstGeom prst="rect">
            <a:avLst/>
          </a:prstGeom>
        </p:spPr>
      </p:pic>
      <p:sp>
        <p:nvSpPr>
          <p:cNvPr id="9" name="Szövegdoboz 8">
            <a:extLst>
              <a:ext uri="{FF2B5EF4-FFF2-40B4-BE49-F238E27FC236}">
                <a16:creationId xmlns:a16="http://schemas.microsoft.com/office/drawing/2014/main" id="{36142387-956D-497A-84C4-9BC9A99CF497}"/>
              </a:ext>
            </a:extLst>
          </p:cNvPr>
          <p:cNvSpPr txBox="1"/>
          <p:nvPr/>
        </p:nvSpPr>
        <p:spPr bwMode="gray">
          <a:xfrm>
            <a:off x="3558704" y="2689376"/>
            <a:ext cx="2015312" cy="6222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6186" tIns="38093" rIns="76186" bIns="38093" numCol="1" rtlCol="0" anchor="t" anchorCtr="0" compatLnSpc="1">
            <a:prstTxWarp prst="textNoShape">
              <a:avLst/>
            </a:prstTxWarp>
            <a:noAutofit/>
          </a:bodyPr>
          <a:lstStyle>
            <a:defPPr>
              <a:defRPr lang="de-DE"/>
            </a:defPPr>
            <a:lvl1pPr algn="just">
              <a:buClr>
                <a:srgbClr val="E20074"/>
              </a:buClr>
            </a:lvl1pPr>
          </a:lstStyle>
          <a:p>
            <a:pPr defTabSz="1219084"/>
            <a:r>
              <a:rPr lang="hu-HU" sz="2222" b="1" dirty="0">
                <a:solidFill>
                  <a:schemeClr val="accent1">
                    <a:lumMod val="75000"/>
                  </a:schemeClr>
                </a:solidFill>
                <a:latin typeface="Tele-GroteskNor"/>
              </a:rPr>
              <a:t>Hozzáférés joga</a:t>
            </a: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AB0AB4C9-5318-4BB2-A01C-7EC774C6D0B7}"/>
              </a:ext>
            </a:extLst>
          </p:cNvPr>
          <p:cNvSpPr txBox="1"/>
          <p:nvPr/>
        </p:nvSpPr>
        <p:spPr bwMode="gray">
          <a:xfrm>
            <a:off x="2747149" y="4238990"/>
            <a:ext cx="3408411" cy="80754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6186" tIns="38093" rIns="76186" bIns="38093" numCol="1" rtlCol="0" anchor="t" anchorCtr="0" compatLnSpc="1">
            <a:prstTxWarp prst="textNoShape">
              <a:avLst/>
            </a:prstTxWarp>
            <a:noAutofit/>
          </a:bodyPr>
          <a:lstStyle>
            <a:defPPr>
              <a:defRPr lang="de-DE"/>
            </a:defPPr>
            <a:lvl1pPr algn="just">
              <a:buClr>
                <a:srgbClr val="E20074"/>
              </a:buClr>
              <a:defRPr>
                <a:solidFill>
                  <a:srgbClr val="E20074"/>
                </a:solidFill>
                <a:latin typeface="Tele-GroteskEENor" pitchFamily="2" charset="0"/>
              </a:defRPr>
            </a:lvl1pPr>
          </a:lstStyle>
          <a:p>
            <a:pPr algn="ctr" defTabSz="1219084">
              <a:defRPr/>
            </a:pPr>
            <a:r>
              <a:rPr lang="hu-HU" sz="2222" b="1" dirty="0">
                <a:solidFill>
                  <a:srgbClr val="4B4B4B"/>
                </a:solidFill>
              </a:rPr>
              <a:t>Adathordozhatósághoz</a:t>
            </a:r>
          </a:p>
          <a:p>
            <a:pPr algn="ctr" defTabSz="1219084">
              <a:defRPr/>
            </a:pPr>
            <a:r>
              <a:rPr lang="hu-HU" sz="2222" b="1" dirty="0">
                <a:solidFill>
                  <a:srgbClr val="4B4B4B"/>
                </a:solidFill>
              </a:rPr>
              <a:t>való jog</a:t>
            </a:r>
            <a:endParaRPr lang="hu-HU" sz="2222" b="1" kern="0" dirty="0">
              <a:solidFill>
                <a:srgbClr val="4B4B4B"/>
              </a:solidFill>
            </a:endParaRPr>
          </a:p>
          <a:p>
            <a:pPr defTabSz="1219084">
              <a:defRPr/>
            </a:pPr>
            <a:endParaRPr lang="hu-HU" sz="2222" b="1" kern="0" dirty="0">
              <a:solidFill>
                <a:srgbClr val="4B4B4B"/>
              </a:solidFill>
            </a:endParaRPr>
          </a:p>
        </p:txBody>
      </p:sp>
      <p:sp>
        <p:nvSpPr>
          <p:cNvPr id="22" name="Szövegdoboz 21">
            <a:extLst>
              <a:ext uri="{FF2B5EF4-FFF2-40B4-BE49-F238E27FC236}">
                <a16:creationId xmlns:a16="http://schemas.microsoft.com/office/drawing/2014/main" id="{28B50026-3306-4DDA-AC42-C69E73739417}"/>
              </a:ext>
            </a:extLst>
          </p:cNvPr>
          <p:cNvSpPr txBox="1"/>
          <p:nvPr/>
        </p:nvSpPr>
        <p:spPr bwMode="gray">
          <a:xfrm>
            <a:off x="7057749" y="2654920"/>
            <a:ext cx="3425568" cy="68467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6186" tIns="38093" rIns="76186" bIns="38093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1219084"/>
            <a:r>
              <a:rPr lang="hu-HU" sz="2116" dirty="0">
                <a:solidFill>
                  <a:srgbClr val="4B4B4B"/>
                </a:solidFill>
                <a:latin typeface="Tele-GroteskEENor" pitchFamily="2" charset="0"/>
              </a:rPr>
              <a:t>Ügyfél információkat kérhet a</a:t>
            </a:r>
            <a:br>
              <a:rPr lang="hu-HU" sz="2116" dirty="0">
                <a:solidFill>
                  <a:srgbClr val="4B4B4B"/>
                </a:solidFill>
                <a:latin typeface="Tele-GroteskEENor" pitchFamily="2" charset="0"/>
              </a:rPr>
            </a:br>
            <a:r>
              <a:rPr lang="hu-HU" sz="2116" dirty="0">
                <a:solidFill>
                  <a:srgbClr val="4B4B4B"/>
                </a:solidFill>
                <a:latin typeface="Tele-GroteskEENor" pitchFamily="2" charset="0"/>
              </a:rPr>
              <a:t>kezelt személyes adatairól</a:t>
            </a:r>
          </a:p>
        </p:txBody>
      </p:sp>
      <p:sp>
        <p:nvSpPr>
          <p:cNvPr id="23" name="Line 28">
            <a:extLst>
              <a:ext uri="{FF2B5EF4-FFF2-40B4-BE49-F238E27FC236}">
                <a16:creationId xmlns:a16="http://schemas.microsoft.com/office/drawing/2014/main" id="{E291D958-3708-4E75-9192-9A64EEEC34AD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3083269" y="3788851"/>
            <a:ext cx="6035056" cy="9593"/>
          </a:xfrm>
          <a:prstGeom prst="line">
            <a:avLst/>
          </a:prstGeom>
          <a:noFill/>
          <a:ln w="38100">
            <a:solidFill>
              <a:srgbClr val="AEAEAE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5233" tIns="49521" rIns="95233" bIns="49521"/>
          <a:lstStyle/>
          <a:p>
            <a:pPr defTabSz="967527">
              <a:buClr>
                <a:srgbClr val="E20074"/>
              </a:buClr>
              <a:defRPr/>
            </a:pPr>
            <a:endParaRPr lang="hu-HU" sz="2116" kern="0">
              <a:solidFill>
                <a:srgbClr val="080808"/>
              </a:solidFill>
            </a:endParaRPr>
          </a:p>
        </p:txBody>
      </p:sp>
      <p:sp>
        <p:nvSpPr>
          <p:cNvPr id="25" name="Line 28">
            <a:extLst>
              <a:ext uri="{FF2B5EF4-FFF2-40B4-BE49-F238E27FC236}">
                <a16:creationId xmlns:a16="http://schemas.microsoft.com/office/drawing/2014/main" id="{366FB97C-53B2-4EB9-BEB2-BE960CED5949}"/>
              </a:ext>
            </a:extLst>
          </p:cNvPr>
          <p:cNvSpPr>
            <a:spLocks noChangeShapeType="1"/>
          </p:cNvSpPr>
          <p:nvPr/>
        </p:nvSpPr>
        <p:spPr bwMode="auto">
          <a:xfrm rot="16200000" flipH="1" flipV="1">
            <a:off x="6131496" y="-3809727"/>
            <a:ext cx="48128" cy="12072883"/>
          </a:xfrm>
          <a:prstGeom prst="line">
            <a:avLst/>
          </a:prstGeom>
          <a:noFill/>
          <a:ln w="38100">
            <a:solidFill>
              <a:srgbClr val="AEAEAE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5233" tIns="49521" rIns="95233" bIns="49521"/>
          <a:lstStyle/>
          <a:p>
            <a:pPr defTabSz="967527">
              <a:buClr>
                <a:srgbClr val="E20074"/>
              </a:buClr>
              <a:defRPr/>
            </a:pPr>
            <a:endParaRPr lang="hu-HU" sz="2116" kern="0">
              <a:solidFill>
                <a:srgbClr val="080808"/>
              </a:solidFill>
            </a:endParaRPr>
          </a:p>
        </p:txBody>
      </p:sp>
      <p:sp>
        <p:nvSpPr>
          <p:cNvPr id="27" name="Szövegdoboz 26">
            <a:extLst>
              <a:ext uri="{FF2B5EF4-FFF2-40B4-BE49-F238E27FC236}">
                <a16:creationId xmlns:a16="http://schemas.microsoft.com/office/drawing/2014/main" id="{1739EC7C-DE20-4DD5-A9EC-D5809ABAA806}"/>
              </a:ext>
            </a:extLst>
          </p:cNvPr>
          <p:cNvSpPr txBox="1"/>
          <p:nvPr/>
        </p:nvSpPr>
        <p:spPr bwMode="gray">
          <a:xfrm>
            <a:off x="7057749" y="4121307"/>
            <a:ext cx="4463706" cy="102848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6186" tIns="38093" rIns="76186" bIns="38093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1219084"/>
            <a:r>
              <a:rPr lang="hu-HU" sz="2116" dirty="0">
                <a:solidFill>
                  <a:srgbClr val="4B4B4B"/>
                </a:solidFill>
                <a:latin typeface="Tele-GroteskEENor" pitchFamily="2" charset="0"/>
              </a:rPr>
              <a:t>Ügyfél számára biztosítani kell bizonyos</a:t>
            </a:r>
            <a:br>
              <a:rPr lang="hu-HU" sz="2116" dirty="0">
                <a:solidFill>
                  <a:srgbClr val="4B4B4B"/>
                </a:solidFill>
                <a:latin typeface="Tele-GroteskEENor" pitchFamily="2" charset="0"/>
              </a:rPr>
            </a:br>
            <a:r>
              <a:rPr lang="hu-HU" sz="2116" dirty="0">
                <a:solidFill>
                  <a:srgbClr val="4B4B4B"/>
                </a:solidFill>
                <a:latin typeface="Tele-GroteskEENor" pitchFamily="2" charset="0"/>
              </a:rPr>
              <a:t>adatainak  elektronikus kiadását,</a:t>
            </a:r>
            <a:br>
              <a:rPr lang="hu-HU" sz="2116" dirty="0">
                <a:solidFill>
                  <a:srgbClr val="4B4B4B"/>
                </a:solidFill>
                <a:latin typeface="Tele-GroteskEENor" pitchFamily="2" charset="0"/>
              </a:rPr>
            </a:br>
            <a:r>
              <a:rPr lang="hu-HU" sz="2116" dirty="0">
                <a:solidFill>
                  <a:srgbClr val="4B4B4B"/>
                </a:solidFill>
                <a:latin typeface="Tele-GroteskEENor" pitchFamily="2" charset="0"/>
              </a:rPr>
              <a:t>közvetlen átadását másik szervezet részére</a:t>
            </a:r>
          </a:p>
        </p:txBody>
      </p:sp>
      <p:sp>
        <p:nvSpPr>
          <p:cNvPr id="28" name="Line 28">
            <a:extLst>
              <a:ext uri="{FF2B5EF4-FFF2-40B4-BE49-F238E27FC236}">
                <a16:creationId xmlns:a16="http://schemas.microsoft.com/office/drawing/2014/main" id="{991D3EC2-1D2F-4C92-8C6F-0E17780590DF}"/>
              </a:ext>
            </a:extLst>
          </p:cNvPr>
          <p:cNvSpPr>
            <a:spLocks noChangeShapeType="1"/>
          </p:cNvSpPr>
          <p:nvPr/>
        </p:nvSpPr>
        <p:spPr bwMode="auto">
          <a:xfrm rot="16200000" flipH="1" flipV="1">
            <a:off x="6137373" y="-2227337"/>
            <a:ext cx="48131" cy="12041970"/>
          </a:xfrm>
          <a:prstGeom prst="line">
            <a:avLst/>
          </a:prstGeom>
          <a:noFill/>
          <a:ln w="38100">
            <a:solidFill>
              <a:srgbClr val="AEAEAE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5233" tIns="49521" rIns="95233" bIns="49521"/>
          <a:lstStyle/>
          <a:p>
            <a:pPr defTabSz="967527">
              <a:buClr>
                <a:srgbClr val="E20074"/>
              </a:buClr>
              <a:defRPr/>
            </a:pPr>
            <a:endParaRPr lang="hu-HU" sz="2116" kern="0">
              <a:solidFill>
                <a:srgbClr val="080808"/>
              </a:solidFill>
            </a:endParaRPr>
          </a:p>
        </p:txBody>
      </p:sp>
      <p:sp>
        <p:nvSpPr>
          <p:cNvPr id="30" name="Line 28">
            <a:extLst>
              <a:ext uri="{FF2B5EF4-FFF2-40B4-BE49-F238E27FC236}">
                <a16:creationId xmlns:a16="http://schemas.microsoft.com/office/drawing/2014/main" id="{0EC534CD-2007-4616-B2ED-73A88EB2047B}"/>
              </a:ext>
            </a:extLst>
          </p:cNvPr>
          <p:cNvSpPr>
            <a:spLocks noChangeShapeType="1"/>
          </p:cNvSpPr>
          <p:nvPr/>
        </p:nvSpPr>
        <p:spPr bwMode="auto">
          <a:xfrm rot="16200000" flipH="1" flipV="1">
            <a:off x="6167869" y="-615712"/>
            <a:ext cx="48132" cy="12041972"/>
          </a:xfrm>
          <a:prstGeom prst="line">
            <a:avLst/>
          </a:prstGeom>
          <a:noFill/>
          <a:ln w="38100">
            <a:solidFill>
              <a:srgbClr val="AEAEAE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5233" tIns="49521" rIns="95233" bIns="49521"/>
          <a:lstStyle/>
          <a:p>
            <a:pPr defTabSz="967527">
              <a:buClr>
                <a:srgbClr val="E20074"/>
              </a:buClr>
              <a:defRPr/>
            </a:pPr>
            <a:endParaRPr lang="hu-HU" sz="2116" kern="0">
              <a:solidFill>
                <a:srgbClr val="080808"/>
              </a:solidFill>
            </a:endParaRPr>
          </a:p>
        </p:txBody>
      </p:sp>
      <p:sp>
        <p:nvSpPr>
          <p:cNvPr id="37" name="Szövegdoboz 36">
            <a:extLst>
              <a:ext uri="{FF2B5EF4-FFF2-40B4-BE49-F238E27FC236}">
                <a16:creationId xmlns:a16="http://schemas.microsoft.com/office/drawing/2014/main" id="{30B1B1C8-11C4-432F-9D5B-A9BC60CBE0A3}"/>
              </a:ext>
            </a:extLst>
          </p:cNvPr>
          <p:cNvSpPr txBox="1"/>
          <p:nvPr/>
        </p:nvSpPr>
        <p:spPr bwMode="gray">
          <a:xfrm>
            <a:off x="7057749" y="1199036"/>
            <a:ext cx="3966945" cy="7151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6186" tIns="38093" rIns="76186" bIns="38093" numCol="1" rtlCol="0" anchor="t" anchorCtr="0" compatLnSpc="1">
            <a:prstTxWarp prst="textNoShape">
              <a:avLst/>
            </a:prstTxWarp>
            <a:noAutofit/>
          </a:bodyPr>
          <a:lstStyle>
            <a:defPPr>
              <a:defRPr lang="de-DE"/>
            </a:defPPr>
            <a:lvl1pPr indent="0">
              <a:buNone/>
              <a:defRPr sz="2000">
                <a:latin typeface="Tele-GroteskEENor" pitchFamily="2" charset="0"/>
              </a:defRPr>
            </a:lvl1pPr>
          </a:lstStyle>
          <a:p>
            <a:pPr defTabSz="1219084">
              <a:spcBef>
                <a:spcPts val="635"/>
              </a:spcBef>
              <a:defRPr/>
            </a:pPr>
            <a:r>
              <a:rPr lang="hu-HU" sz="2116" kern="0" dirty="0">
                <a:solidFill>
                  <a:srgbClr val="4B4B4B"/>
                </a:solidFill>
              </a:rPr>
              <a:t>Az ügyfelet tájékoztatni kell az</a:t>
            </a:r>
            <a:br>
              <a:rPr lang="hu-HU" sz="2116" kern="0" dirty="0">
                <a:solidFill>
                  <a:srgbClr val="4B4B4B"/>
                </a:solidFill>
              </a:rPr>
            </a:br>
            <a:r>
              <a:rPr lang="hu-HU" sz="2116" kern="0" dirty="0">
                <a:solidFill>
                  <a:srgbClr val="4B4B4B"/>
                </a:solidFill>
              </a:rPr>
              <a:t>adatkezelés lényeges tartalmáról</a:t>
            </a:r>
          </a:p>
        </p:txBody>
      </p:sp>
      <p:sp>
        <p:nvSpPr>
          <p:cNvPr id="43" name="Szövegdoboz 42">
            <a:extLst>
              <a:ext uri="{FF2B5EF4-FFF2-40B4-BE49-F238E27FC236}">
                <a16:creationId xmlns:a16="http://schemas.microsoft.com/office/drawing/2014/main" id="{BB163310-87BB-447E-B6F3-6510197607B9}"/>
              </a:ext>
            </a:extLst>
          </p:cNvPr>
          <p:cNvSpPr txBox="1"/>
          <p:nvPr/>
        </p:nvSpPr>
        <p:spPr bwMode="gray">
          <a:xfrm>
            <a:off x="3054867" y="5841643"/>
            <a:ext cx="3030688" cy="6222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6186" tIns="38093" rIns="76186" bIns="38093" numCol="1" rtlCol="0" anchor="t" anchorCtr="0" compatLnSpc="1">
            <a:prstTxWarp prst="textNoShape">
              <a:avLst/>
            </a:prstTxWarp>
            <a:noAutofit/>
          </a:bodyPr>
          <a:lstStyle>
            <a:defPPr>
              <a:defRPr lang="de-DE"/>
            </a:defPPr>
            <a:lvl1pPr algn="just">
              <a:buClr>
                <a:srgbClr val="E20074"/>
              </a:buClr>
            </a:lvl1pPr>
          </a:lstStyle>
          <a:p>
            <a:pPr defTabSz="1219084"/>
            <a:r>
              <a:rPr lang="hu-HU" sz="2222" b="1" dirty="0">
                <a:solidFill>
                  <a:schemeClr val="accent1">
                    <a:lumMod val="75000"/>
                  </a:schemeClr>
                </a:solidFill>
                <a:latin typeface="Tele-GroteskNor"/>
              </a:rPr>
              <a:t>Helyesbítéshez való jog</a:t>
            </a:r>
          </a:p>
        </p:txBody>
      </p:sp>
      <p:pic>
        <p:nvPicPr>
          <p:cNvPr id="44" name="Ábra 43" descr="Radír">
            <a:extLst>
              <a:ext uri="{FF2B5EF4-FFF2-40B4-BE49-F238E27FC236}">
                <a16:creationId xmlns:a16="http://schemas.microsoft.com/office/drawing/2014/main" id="{98449DA8-D035-4D9E-A269-2544F80789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077050" y="5737361"/>
            <a:ext cx="737945" cy="737945"/>
          </a:xfrm>
          <a:prstGeom prst="rect">
            <a:avLst/>
          </a:prstGeom>
        </p:spPr>
      </p:pic>
      <p:sp>
        <p:nvSpPr>
          <p:cNvPr id="45" name="Szövegdoboz 44">
            <a:extLst>
              <a:ext uri="{FF2B5EF4-FFF2-40B4-BE49-F238E27FC236}">
                <a16:creationId xmlns:a16="http://schemas.microsoft.com/office/drawing/2014/main" id="{38FFCAA0-EDA3-48A9-8064-FFE1DAB2F2F4}"/>
              </a:ext>
            </a:extLst>
          </p:cNvPr>
          <p:cNvSpPr txBox="1"/>
          <p:nvPr/>
        </p:nvSpPr>
        <p:spPr bwMode="gray">
          <a:xfrm>
            <a:off x="7061082" y="5658964"/>
            <a:ext cx="4460373" cy="79864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6186" tIns="38093" rIns="76186" bIns="38093" numCol="1" rtlCol="0" anchor="t" anchorCtr="0" compatLnSpc="1">
            <a:prstTxWarp prst="textNoShape">
              <a:avLst/>
            </a:prstTxWarp>
            <a:noAutofit/>
          </a:bodyPr>
          <a:lstStyle>
            <a:defPPr>
              <a:defRPr lang="de-DE"/>
            </a:defPPr>
            <a:lvl1pPr indent="0">
              <a:buNone/>
              <a:defRPr sz="2000">
                <a:latin typeface="Tele-GroteskEENor" pitchFamily="2" charset="0"/>
              </a:defRPr>
            </a:lvl1pPr>
          </a:lstStyle>
          <a:p>
            <a:pPr defTabSz="1219084">
              <a:spcBef>
                <a:spcPts val="635"/>
              </a:spcBef>
              <a:defRPr/>
            </a:pPr>
            <a:r>
              <a:rPr lang="hu-HU" sz="2116" kern="0" dirty="0">
                <a:solidFill>
                  <a:srgbClr val="4B4B4B"/>
                </a:solidFill>
              </a:rPr>
              <a:t>Az ügyfél kérheti, pontatlan vagy nem</a:t>
            </a:r>
            <a:br>
              <a:rPr lang="hu-HU" sz="2116" kern="0" dirty="0">
                <a:solidFill>
                  <a:srgbClr val="4B4B4B"/>
                </a:solidFill>
              </a:rPr>
            </a:br>
            <a:r>
              <a:rPr lang="hu-HU" sz="2116" kern="0" dirty="0">
                <a:solidFill>
                  <a:srgbClr val="4B4B4B"/>
                </a:solidFill>
              </a:rPr>
              <a:t>naprakész adatainak javítását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CF95066A-848A-479D-B104-A369B81D422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3874" y="-344259"/>
            <a:ext cx="4979791" cy="3729359"/>
          </a:xfrm>
          <a:prstGeom prst="rect">
            <a:avLst/>
          </a:prstGeom>
        </p:spPr>
      </p:pic>
      <p:pic>
        <p:nvPicPr>
          <p:cNvPr id="11" name="Kép 10">
            <a:extLst>
              <a:ext uri="{FF2B5EF4-FFF2-40B4-BE49-F238E27FC236}">
                <a16:creationId xmlns:a16="http://schemas.microsoft.com/office/drawing/2014/main" id="{6FBE972A-60BF-4641-8E7C-4EFA46783E3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2339" y="2637102"/>
            <a:ext cx="5337030" cy="3996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088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27CBCA5-4E3E-49D2-B487-BBACB907C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848" y="171096"/>
            <a:ext cx="11494883" cy="527588"/>
          </a:xfrm>
        </p:spPr>
        <p:txBody>
          <a:bodyPr>
            <a:normAutofit fontScale="90000"/>
          </a:bodyPr>
          <a:lstStyle/>
          <a:p>
            <a:r>
              <a:rPr lang="hu-HU" dirty="0"/>
              <a:t>GDPR – érintettek jogai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8953708E-9265-46E5-B015-0F3B342CFCCF}"/>
              </a:ext>
            </a:extLst>
          </p:cNvPr>
          <p:cNvSpPr txBox="1"/>
          <p:nvPr/>
        </p:nvSpPr>
        <p:spPr bwMode="gray">
          <a:xfrm>
            <a:off x="3300789" y="1158661"/>
            <a:ext cx="2369388" cy="6222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6186" tIns="38093" rIns="76186" bIns="38093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defTabSz="1219084">
              <a:buClr>
                <a:srgbClr val="E20074"/>
              </a:buClr>
            </a:pPr>
            <a:r>
              <a:rPr lang="hu-HU" sz="2222" b="1" dirty="0">
                <a:solidFill>
                  <a:srgbClr val="4B4B4B"/>
                </a:solidFill>
                <a:latin typeface="Tele-GroteskEENor" pitchFamily="2" charset="0"/>
              </a:rPr>
              <a:t>Korlátozás Joga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36142387-956D-497A-84C4-9BC9A99CF497}"/>
              </a:ext>
            </a:extLst>
          </p:cNvPr>
          <p:cNvSpPr txBox="1"/>
          <p:nvPr/>
        </p:nvSpPr>
        <p:spPr bwMode="gray">
          <a:xfrm>
            <a:off x="3604611" y="2774008"/>
            <a:ext cx="2015312" cy="6222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6186" tIns="38093" rIns="76186" bIns="38093" numCol="1" rtlCol="0" anchor="t" anchorCtr="0" compatLnSpc="1">
            <a:prstTxWarp prst="textNoShape">
              <a:avLst/>
            </a:prstTxWarp>
            <a:noAutofit/>
          </a:bodyPr>
          <a:lstStyle>
            <a:defPPr>
              <a:defRPr lang="de-DE"/>
            </a:defPPr>
            <a:lvl1pPr algn="just">
              <a:buClr>
                <a:srgbClr val="E20074"/>
              </a:buClr>
            </a:lvl1pPr>
          </a:lstStyle>
          <a:p>
            <a:pPr defTabSz="1219084"/>
            <a:r>
              <a:rPr lang="hu-HU" sz="2222" b="1" dirty="0">
                <a:solidFill>
                  <a:schemeClr val="accent1">
                    <a:lumMod val="75000"/>
                  </a:schemeClr>
                </a:solidFill>
                <a:latin typeface="Tele-GroteskNor"/>
              </a:rPr>
              <a:t>Törlés joga</a:t>
            </a: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AB0AB4C9-5318-4BB2-A01C-7EC774C6D0B7}"/>
              </a:ext>
            </a:extLst>
          </p:cNvPr>
          <p:cNvSpPr txBox="1"/>
          <p:nvPr/>
        </p:nvSpPr>
        <p:spPr bwMode="gray">
          <a:xfrm>
            <a:off x="2908061" y="4369994"/>
            <a:ext cx="3408411" cy="80754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6186" tIns="38093" rIns="76186" bIns="38093" numCol="1" rtlCol="0" anchor="t" anchorCtr="0" compatLnSpc="1">
            <a:prstTxWarp prst="textNoShape">
              <a:avLst/>
            </a:prstTxWarp>
            <a:noAutofit/>
          </a:bodyPr>
          <a:lstStyle>
            <a:defPPr>
              <a:defRPr lang="de-DE"/>
            </a:defPPr>
            <a:lvl1pPr algn="just">
              <a:buClr>
                <a:srgbClr val="E20074"/>
              </a:buClr>
              <a:defRPr>
                <a:solidFill>
                  <a:srgbClr val="E20074"/>
                </a:solidFill>
                <a:latin typeface="Tele-GroteskEENor" pitchFamily="2" charset="0"/>
              </a:defRPr>
            </a:lvl1pPr>
          </a:lstStyle>
          <a:p>
            <a:pPr algn="ctr" defTabSz="1219084">
              <a:defRPr/>
            </a:pPr>
            <a:r>
              <a:rPr lang="hu-HU" sz="2222" b="1" dirty="0">
                <a:solidFill>
                  <a:srgbClr val="4B4B4B"/>
                </a:solidFill>
              </a:rPr>
              <a:t>Tiltakozáshoz való jog</a:t>
            </a:r>
            <a:endParaRPr lang="hu-HU" sz="2222" b="1" kern="0" dirty="0">
              <a:solidFill>
                <a:srgbClr val="4B4B4B"/>
              </a:solidFill>
            </a:endParaRPr>
          </a:p>
          <a:p>
            <a:pPr defTabSz="1219084">
              <a:defRPr/>
            </a:pPr>
            <a:endParaRPr lang="hu-HU" sz="2222" b="1" kern="0" dirty="0">
              <a:solidFill>
                <a:srgbClr val="4B4B4B"/>
              </a:solidFill>
            </a:endParaRPr>
          </a:p>
        </p:txBody>
      </p:sp>
      <p:sp>
        <p:nvSpPr>
          <p:cNvPr id="22" name="Szövegdoboz 21">
            <a:extLst>
              <a:ext uri="{FF2B5EF4-FFF2-40B4-BE49-F238E27FC236}">
                <a16:creationId xmlns:a16="http://schemas.microsoft.com/office/drawing/2014/main" id="{28B50026-3306-4DDA-AC42-C69E73739417}"/>
              </a:ext>
            </a:extLst>
          </p:cNvPr>
          <p:cNvSpPr txBox="1"/>
          <p:nvPr/>
        </p:nvSpPr>
        <p:spPr bwMode="gray">
          <a:xfrm>
            <a:off x="6581671" y="2627761"/>
            <a:ext cx="3425568" cy="68467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6186" tIns="38093" rIns="76186" bIns="38093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1219084">
              <a:spcBef>
                <a:spcPts val="635"/>
              </a:spcBef>
              <a:defRPr/>
            </a:pPr>
            <a:r>
              <a:rPr lang="hu-HU" sz="2116" kern="0" dirty="0">
                <a:solidFill>
                  <a:srgbClr val="4B4B4B"/>
                </a:solidFill>
                <a:latin typeface="Tele-GroteskEENor" pitchFamily="2" charset="0"/>
              </a:rPr>
              <a:t>Az ügyfél kérheti, hogy töröljük azon adatát,</a:t>
            </a:r>
            <a:br>
              <a:rPr lang="hu-HU" sz="2116" kern="0" dirty="0">
                <a:solidFill>
                  <a:srgbClr val="4B4B4B"/>
                </a:solidFill>
                <a:latin typeface="Tele-GroteskEENor" pitchFamily="2" charset="0"/>
              </a:rPr>
            </a:br>
            <a:r>
              <a:rPr lang="hu-HU" sz="2116" kern="0" dirty="0">
                <a:solidFill>
                  <a:srgbClr val="4B4B4B"/>
                </a:solidFill>
                <a:latin typeface="Tele-GroteskEENor" pitchFamily="2" charset="0"/>
              </a:rPr>
              <a:t>amit nem szeretne vagy nem lehetne kezelni </a:t>
            </a:r>
          </a:p>
        </p:txBody>
      </p:sp>
      <p:sp>
        <p:nvSpPr>
          <p:cNvPr id="23" name="Line 28">
            <a:extLst>
              <a:ext uri="{FF2B5EF4-FFF2-40B4-BE49-F238E27FC236}">
                <a16:creationId xmlns:a16="http://schemas.microsoft.com/office/drawing/2014/main" id="{E291D958-3708-4E75-9192-9A64EEEC34AD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3083269" y="3788851"/>
            <a:ext cx="6035056" cy="9593"/>
          </a:xfrm>
          <a:prstGeom prst="line">
            <a:avLst/>
          </a:prstGeom>
          <a:noFill/>
          <a:ln w="38100">
            <a:solidFill>
              <a:srgbClr val="AEAEAE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5233" tIns="49521" rIns="95233" bIns="49521"/>
          <a:lstStyle/>
          <a:p>
            <a:pPr defTabSz="967527">
              <a:buClr>
                <a:srgbClr val="E20074"/>
              </a:buClr>
              <a:defRPr/>
            </a:pPr>
            <a:endParaRPr lang="hu-HU" sz="2116" kern="0">
              <a:solidFill>
                <a:srgbClr val="080808"/>
              </a:solidFill>
            </a:endParaRPr>
          </a:p>
        </p:txBody>
      </p:sp>
      <p:sp>
        <p:nvSpPr>
          <p:cNvPr id="25" name="Line 28">
            <a:extLst>
              <a:ext uri="{FF2B5EF4-FFF2-40B4-BE49-F238E27FC236}">
                <a16:creationId xmlns:a16="http://schemas.microsoft.com/office/drawing/2014/main" id="{366FB97C-53B2-4EB9-BEB2-BE960CED5949}"/>
              </a:ext>
            </a:extLst>
          </p:cNvPr>
          <p:cNvSpPr>
            <a:spLocks noChangeShapeType="1"/>
          </p:cNvSpPr>
          <p:nvPr/>
        </p:nvSpPr>
        <p:spPr bwMode="auto">
          <a:xfrm rot="16200000" flipH="1" flipV="1">
            <a:off x="6131496" y="-3809727"/>
            <a:ext cx="48128" cy="12072883"/>
          </a:xfrm>
          <a:prstGeom prst="line">
            <a:avLst/>
          </a:prstGeom>
          <a:noFill/>
          <a:ln w="38100">
            <a:solidFill>
              <a:srgbClr val="AEAEAE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5233" tIns="49521" rIns="95233" bIns="49521"/>
          <a:lstStyle/>
          <a:p>
            <a:pPr defTabSz="967527">
              <a:buClr>
                <a:srgbClr val="E20074"/>
              </a:buClr>
              <a:defRPr/>
            </a:pPr>
            <a:endParaRPr lang="hu-HU" sz="2116" kern="0">
              <a:solidFill>
                <a:srgbClr val="080808"/>
              </a:solidFill>
            </a:endParaRPr>
          </a:p>
        </p:txBody>
      </p:sp>
      <p:sp>
        <p:nvSpPr>
          <p:cNvPr id="27" name="Szövegdoboz 26">
            <a:extLst>
              <a:ext uri="{FF2B5EF4-FFF2-40B4-BE49-F238E27FC236}">
                <a16:creationId xmlns:a16="http://schemas.microsoft.com/office/drawing/2014/main" id="{1739EC7C-DE20-4DD5-A9EC-D5809ABAA806}"/>
              </a:ext>
            </a:extLst>
          </p:cNvPr>
          <p:cNvSpPr txBox="1"/>
          <p:nvPr/>
        </p:nvSpPr>
        <p:spPr bwMode="gray">
          <a:xfrm>
            <a:off x="6581671" y="3908340"/>
            <a:ext cx="4463706" cy="14664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6186" tIns="38093" rIns="76186" bIns="38093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1219084"/>
            <a:r>
              <a:rPr lang="hu-HU" sz="2116" kern="0" dirty="0">
                <a:solidFill>
                  <a:srgbClr val="4B4B4B"/>
                </a:solidFill>
              </a:rPr>
              <a:t>Az ügyfél kifogásolhatja valamely </a:t>
            </a:r>
            <a:br>
              <a:rPr lang="hu-HU" sz="2116" kern="0" dirty="0">
                <a:solidFill>
                  <a:srgbClr val="4B4B4B"/>
                </a:solidFill>
              </a:rPr>
            </a:br>
            <a:r>
              <a:rPr lang="hu-HU" sz="2116" kern="0" dirty="0">
                <a:solidFill>
                  <a:srgbClr val="4B4B4B"/>
                </a:solidFill>
              </a:rPr>
              <a:t>adatának kezelését. Rendszerint ilyenkor</a:t>
            </a:r>
            <a:br>
              <a:rPr lang="hu-HU" sz="2116" kern="0" dirty="0">
                <a:solidFill>
                  <a:srgbClr val="4B4B4B"/>
                </a:solidFill>
              </a:rPr>
            </a:br>
            <a:r>
              <a:rPr lang="hu-HU" sz="2116" kern="0" dirty="0">
                <a:solidFill>
                  <a:srgbClr val="4B4B4B"/>
                </a:solidFill>
              </a:rPr>
              <a:t>az ügy kivizsgálásának idejére korlátozás </a:t>
            </a:r>
            <a:br>
              <a:rPr lang="hu-HU" sz="2116" kern="0" dirty="0">
                <a:solidFill>
                  <a:srgbClr val="4B4B4B"/>
                </a:solidFill>
              </a:rPr>
            </a:br>
            <a:r>
              <a:rPr lang="hu-HU" sz="2116" kern="0" dirty="0">
                <a:solidFill>
                  <a:srgbClr val="4B4B4B"/>
                </a:solidFill>
              </a:rPr>
              <a:t>alá kerülnek az adatok</a:t>
            </a:r>
          </a:p>
        </p:txBody>
      </p:sp>
      <p:sp>
        <p:nvSpPr>
          <p:cNvPr id="28" name="Line 28">
            <a:extLst>
              <a:ext uri="{FF2B5EF4-FFF2-40B4-BE49-F238E27FC236}">
                <a16:creationId xmlns:a16="http://schemas.microsoft.com/office/drawing/2014/main" id="{991D3EC2-1D2F-4C92-8C6F-0E17780590DF}"/>
              </a:ext>
            </a:extLst>
          </p:cNvPr>
          <p:cNvSpPr>
            <a:spLocks noChangeShapeType="1"/>
          </p:cNvSpPr>
          <p:nvPr/>
        </p:nvSpPr>
        <p:spPr bwMode="auto">
          <a:xfrm rot="16200000" flipH="1" flipV="1">
            <a:off x="6137373" y="-2227337"/>
            <a:ext cx="48131" cy="12041970"/>
          </a:xfrm>
          <a:prstGeom prst="line">
            <a:avLst/>
          </a:prstGeom>
          <a:noFill/>
          <a:ln w="38100">
            <a:solidFill>
              <a:srgbClr val="AEAEAE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5233" tIns="49521" rIns="95233" bIns="49521"/>
          <a:lstStyle/>
          <a:p>
            <a:pPr defTabSz="967527">
              <a:buClr>
                <a:srgbClr val="E20074"/>
              </a:buClr>
              <a:defRPr/>
            </a:pPr>
            <a:endParaRPr lang="hu-HU" sz="2116" kern="0">
              <a:solidFill>
                <a:srgbClr val="080808"/>
              </a:solidFill>
            </a:endParaRPr>
          </a:p>
        </p:txBody>
      </p:sp>
      <p:sp>
        <p:nvSpPr>
          <p:cNvPr id="30" name="Line 28">
            <a:extLst>
              <a:ext uri="{FF2B5EF4-FFF2-40B4-BE49-F238E27FC236}">
                <a16:creationId xmlns:a16="http://schemas.microsoft.com/office/drawing/2014/main" id="{0EC534CD-2007-4616-B2ED-73A88EB2047B}"/>
              </a:ext>
            </a:extLst>
          </p:cNvPr>
          <p:cNvSpPr>
            <a:spLocks noChangeShapeType="1"/>
          </p:cNvSpPr>
          <p:nvPr/>
        </p:nvSpPr>
        <p:spPr bwMode="auto">
          <a:xfrm rot="16200000" flipH="1" flipV="1">
            <a:off x="6167869" y="-615712"/>
            <a:ext cx="48132" cy="12041972"/>
          </a:xfrm>
          <a:prstGeom prst="line">
            <a:avLst/>
          </a:prstGeom>
          <a:noFill/>
          <a:ln w="38100">
            <a:solidFill>
              <a:srgbClr val="AEAEAE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5233" tIns="49521" rIns="95233" bIns="49521"/>
          <a:lstStyle/>
          <a:p>
            <a:pPr defTabSz="967527">
              <a:buClr>
                <a:srgbClr val="E20074"/>
              </a:buClr>
              <a:defRPr/>
            </a:pPr>
            <a:endParaRPr lang="hu-HU" sz="2116" kern="0">
              <a:solidFill>
                <a:srgbClr val="080808"/>
              </a:solidFill>
            </a:endParaRPr>
          </a:p>
        </p:txBody>
      </p:sp>
      <p:sp>
        <p:nvSpPr>
          <p:cNvPr id="37" name="Szövegdoboz 36">
            <a:extLst>
              <a:ext uri="{FF2B5EF4-FFF2-40B4-BE49-F238E27FC236}">
                <a16:creationId xmlns:a16="http://schemas.microsoft.com/office/drawing/2014/main" id="{30B1B1C8-11C4-432F-9D5B-A9BC60CBE0A3}"/>
              </a:ext>
            </a:extLst>
          </p:cNvPr>
          <p:cNvSpPr txBox="1"/>
          <p:nvPr/>
        </p:nvSpPr>
        <p:spPr bwMode="gray">
          <a:xfrm>
            <a:off x="6581671" y="1153228"/>
            <a:ext cx="3966945" cy="7151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6186" tIns="38093" rIns="76186" bIns="38093" numCol="1" rtlCol="0" anchor="t" anchorCtr="0" compatLnSpc="1">
            <a:prstTxWarp prst="textNoShape">
              <a:avLst/>
            </a:prstTxWarp>
            <a:noAutofit/>
          </a:bodyPr>
          <a:lstStyle>
            <a:defPPr>
              <a:defRPr lang="de-DE"/>
            </a:defPPr>
            <a:lvl1pPr indent="0">
              <a:buNone/>
              <a:defRPr sz="2000">
                <a:latin typeface="Tele-GroteskEENor" pitchFamily="2" charset="0"/>
              </a:defRPr>
            </a:lvl1pPr>
          </a:lstStyle>
          <a:p>
            <a:pPr defTabSz="1219084">
              <a:spcBef>
                <a:spcPts val="635"/>
              </a:spcBef>
              <a:defRPr/>
            </a:pPr>
            <a:r>
              <a:rPr lang="hu-HU" sz="2116" kern="0" dirty="0">
                <a:solidFill>
                  <a:srgbClr val="4B4B4B"/>
                </a:solidFill>
              </a:rPr>
              <a:t>Ha az ügyfél vitatja az adatkezelést,</a:t>
            </a:r>
            <a:br>
              <a:rPr lang="hu-HU" sz="2116" kern="0" dirty="0">
                <a:solidFill>
                  <a:srgbClr val="4B4B4B"/>
                </a:solidFill>
              </a:rPr>
            </a:br>
            <a:r>
              <a:rPr lang="hu-HU" sz="2116" kern="0" dirty="0">
                <a:solidFill>
                  <a:srgbClr val="4B4B4B"/>
                </a:solidFill>
              </a:rPr>
              <a:t>kérheti, hogy ne használjuk az adatait</a:t>
            </a:r>
          </a:p>
        </p:txBody>
      </p:sp>
      <p:sp>
        <p:nvSpPr>
          <p:cNvPr id="43" name="Szövegdoboz 42">
            <a:extLst>
              <a:ext uri="{FF2B5EF4-FFF2-40B4-BE49-F238E27FC236}">
                <a16:creationId xmlns:a16="http://schemas.microsoft.com/office/drawing/2014/main" id="{BB163310-87BB-447E-B6F3-6510197607B9}"/>
              </a:ext>
            </a:extLst>
          </p:cNvPr>
          <p:cNvSpPr txBox="1"/>
          <p:nvPr/>
        </p:nvSpPr>
        <p:spPr bwMode="gray">
          <a:xfrm>
            <a:off x="3054867" y="5841643"/>
            <a:ext cx="3030688" cy="6222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6186" tIns="38093" rIns="76186" bIns="38093" numCol="1" rtlCol="0" anchor="t" anchorCtr="0" compatLnSpc="1">
            <a:prstTxWarp prst="textNoShape">
              <a:avLst/>
            </a:prstTxWarp>
            <a:noAutofit/>
          </a:bodyPr>
          <a:lstStyle>
            <a:defPPr>
              <a:defRPr lang="de-DE"/>
            </a:defPPr>
            <a:lvl1pPr algn="just">
              <a:buClr>
                <a:srgbClr val="E20074"/>
              </a:buClr>
            </a:lvl1pPr>
          </a:lstStyle>
          <a:p>
            <a:pPr algn="ctr" defTabSz="1219084"/>
            <a:r>
              <a:rPr lang="hu-HU" sz="2222" b="1" dirty="0">
                <a:solidFill>
                  <a:schemeClr val="accent1">
                    <a:lumMod val="75000"/>
                  </a:schemeClr>
                </a:solidFill>
                <a:latin typeface="Tele-GroteskNor"/>
              </a:rPr>
              <a:t>Automatizált </a:t>
            </a:r>
            <a:br>
              <a:rPr lang="hu-HU" sz="2222" b="1" dirty="0">
                <a:solidFill>
                  <a:schemeClr val="accent1">
                    <a:lumMod val="75000"/>
                  </a:schemeClr>
                </a:solidFill>
                <a:latin typeface="Tele-GroteskNor"/>
              </a:rPr>
            </a:br>
            <a:r>
              <a:rPr lang="hu-HU" sz="2222" b="1" dirty="0">
                <a:solidFill>
                  <a:schemeClr val="accent1">
                    <a:lumMod val="75000"/>
                  </a:schemeClr>
                </a:solidFill>
                <a:latin typeface="Tele-GroteskNor"/>
              </a:rPr>
              <a:t>döntéshozatal</a:t>
            </a:r>
          </a:p>
        </p:txBody>
      </p:sp>
      <p:sp>
        <p:nvSpPr>
          <p:cNvPr id="45" name="Szövegdoboz 44">
            <a:extLst>
              <a:ext uri="{FF2B5EF4-FFF2-40B4-BE49-F238E27FC236}">
                <a16:creationId xmlns:a16="http://schemas.microsoft.com/office/drawing/2014/main" id="{38FFCAA0-EDA3-48A9-8064-FFE1DAB2F2F4}"/>
              </a:ext>
            </a:extLst>
          </p:cNvPr>
          <p:cNvSpPr txBox="1"/>
          <p:nvPr/>
        </p:nvSpPr>
        <p:spPr bwMode="gray">
          <a:xfrm>
            <a:off x="6585004" y="5665274"/>
            <a:ext cx="4460373" cy="79864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6186" tIns="38093" rIns="76186" bIns="38093" numCol="1" rtlCol="0" anchor="t" anchorCtr="0" compatLnSpc="1">
            <a:prstTxWarp prst="textNoShape">
              <a:avLst/>
            </a:prstTxWarp>
            <a:noAutofit/>
          </a:bodyPr>
          <a:lstStyle>
            <a:defPPr>
              <a:defRPr lang="de-DE"/>
            </a:defPPr>
            <a:lvl1pPr indent="0">
              <a:buNone/>
              <a:defRPr sz="2000">
                <a:latin typeface="Tele-GroteskEENor" pitchFamily="2" charset="0"/>
              </a:defRPr>
            </a:lvl1pPr>
          </a:lstStyle>
          <a:p>
            <a:pPr defTabSz="1219084">
              <a:defRPr/>
            </a:pPr>
            <a:r>
              <a:rPr lang="hu-HU" sz="2116" kern="0" dirty="0">
                <a:solidFill>
                  <a:srgbClr val="4B4B4B"/>
                </a:solidFill>
              </a:rPr>
              <a:t>Az ügyfél emberi beavatkozást kérhet az</a:t>
            </a:r>
            <a:br>
              <a:rPr lang="hu-HU" sz="2116" kern="0" dirty="0">
                <a:solidFill>
                  <a:srgbClr val="4B4B4B"/>
                </a:solidFill>
              </a:rPr>
            </a:br>
            <a:r>
              <a:rPr lang="hu-HU" sz="2116" kern="0" dirty="0">
                <a:solidFill>
                  <a:srgbClr val="4B4B4B"/>
                </a:solidFill>
              </a:rPr>
              <a:t> adatai alapján történő döntéshozatal esetén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BF24891E-9AB6-4428-9B07-5DD9D0865D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5544" y="-650883"/>
            <a:ext cx="5435593" cy="4070708"/>
          </a:xfrm>
          <a:prstGeom prst="rect">
            <a:avLst/>
          </a:prstGeom>
        </p:spPr>
      </p:pic>
      <p:pic>
        <p:nvPicPr>
          <p:cNvPr id="10" name="Kép 9">
            <a:extLst>
              <a:ext uri="{FF2B5EF4-FFF2-40B4-BE49-F238E27FC236}">
                <a16:creationId xmlns:a16="http://schemas.microsoft.com/office/drawing/2014/main" id="{F1110D80-86D3-44A1-A68B-DD1DB1AFAB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3882" y="2482820"/>
            <a:ext cx="5765079" cy="4317460"/>
          </a:xfrm>
          <a:prstGeom prst="rect">
            <a:avLst/>
          </a:prstGeom>
        </p:spPr>
      </p:pic>
      <p:pic>
        <p:nvPicPr>
          <p:cNvPr id="24" name="Ábra 23" descr="Olló">
            <a:extLst>
              <a:ext uri="{FF2B5EF4-FFF2-40B4-BE49-F238E27FC236}">
                <a16:creationId xmlns:a16="http://schemas.microsoft.com/office/drawing/2014/main" id="{B07C7CFC-2F76-4608-8AC3-2ECEDA1524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085697" y="2624078"/>
            <a:ext cx="753112" cy="753112"/>
          </a:xfrm>
          <a:prstGeom prst="rect">
            <a:avLst/>
          </a:prstGeom>
        </p:spPr>
      </p:pic>
      <p:pic>
        <p:nvPicPr>
          <p:cNvPr id="26" name="Ábra 25" descr="Hálózat">
            <a:extLst>
              <a:ext uri="{FF2B5EF4-FFF2-40B4-BE49-F238E27FC236}">
                <a16:creationId xmlns:a16="http://schemas.microsoft.com/office/drawing/2014/main" id="{60AE458F-6D41-4B38-B571-43B31CD6772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195779" y="5803093"/>
            <a:ext cx="802226" cy="80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537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27CBCA5-4E3E-49D2-B487-BBACB907C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848" y="171096"/>
            <a:ext cx="11494883" cy="527588"/>
          </a:xfrm>
        </p:spPr>
        <p:txBody>
          <a:bodyPr>
            <a:normAutofit fontScale="90000"/>
          </a:bodyPr>
          <a:lstStyle/>
          <a:p>
            <a:r>
              <a:rPr lang="hu-HU" dirty="0"/>
              <a:t>GDPR – érintettek jogai</a:t>
            </a:r>
          </a:p>
        </p:txBody>
      </p:sp>
      <p:sp>
        <p:nvSpPr>
          <p:cNvPr id="19" name="Téglalap 18">
            <a:extLst>
              <a:ext uri="{FF2B5EF4-FFF2-40B4-BE49-F238E27FC236}">
                <a16:creationId xmlns:a16="http://schemas.microsoft.com/office/drawing/2014/main" id="{83377C15-4573-460B-A26F-7FC9F5E929A1}"/>
              </a:ext>
            </a:extLst>
          </p:cNvPr>
          <p:cNvSpPr/>
          <p:nvPr/>
        </p:nvSpPr>
        <p:spPr>
          <a:xfrm>
            <a:off x="2216063" y="1829128"/>
            <a:ext cx="7759873" cy="2386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Clr>
                <a:srgbClr val="00B0F0"/>
              </a:buClr>
              <a:buFont typeface="Wingdings" panose="05000000000000000000" pitchFamily="2" charset="2"/>
              <a:buChar char="v"/>
            </a:pPr>
            <a:r>
              <a:rPr lang="hu-HU" sz="2000" dirty="0">
                <a:solidFill>
                  <a:srgbClr val="00B0F0"/>
                </a:solidFill>
                <a:latin typeface="Tele-GroteskNor"/>
              </a:rPr>
              <a:t>Az érintettek jogaival kapcsolatos kérelem megválaszolása</a:t>
            </a:r>
          </a:p>
          <a:p>
            <a:pPr marL="285750" indent="-285750">
              <a:spcAft>
                <a:spcPts val="600"/>
              </a:spcAft>
              <a:buClr>
                <a:srgbClr val="00B0F0"/>
              </a:buClr>
              <a:buFont typeface="Wingdings" panose="05000000000000000000" pitchFamily="2" charset="2"/>
              <a:buChar char="v"/>
            </a:pPr>
            <a:endParaRPr lang="hu-HU" sz="1905" dirty="0">
              <a:solidFill>
                <a:srgbClr val="00B0F0"/>
              </a:solidFill>
              <a:latin typeface="Tele-GroteskNor"/>
            </a:endParaRPr>
          </a:p>
          <a:p>
            <a:pPr marL="285750" indent="-285750">
              <a:spcAft>
                <a:spcPts val="600"/>
              </a:spcAft>
              <a:buClr>
                <a:srgbClr val="00B0F0"/>
              </a:buClr>
              <a:buFont typeface="Wingdings" panose="05000000000000000000" pitchFamily="2" charset="2"/>
              <a:buChar char="v"/>
            </a:pPr>
            <a:r>
              <a:rPr lang="hu-HU" dirty="0"/>
              <a:t>Az érintett kérelmét indokolatlan késedelem nélkül, de mindenféleképpen a kérelem beérkezésétől számított egy hónapon belül meg kell válaszolni</a:t>
            </a:r>
          </a:p>
          <a:p>
            <a:pPr marL="285750" indent="-285750">
              <a:spcAft>
                <a:spcPts val="600"/>
              </a:spcAft>
              <a:buClr>
                <a:srgbClr val="00B0F0"/>
              </a:buClr>
              <a:buFont typeface="Wingdings" panose="05000000000000000000" pitchFamily="2" charset="2"/>
              <a:buChar char="v"/>
            </a:pPr>
            <a:endParaRPr lang="hu-HU" dirty="0"/>
          </a:p>
          <a:p>
            <a:pPr marL="285750" indent="-285750">
              <a:spcAft>
                <a:spcPts val="600"/>
              </a:spcAft>
              <a:buClr>
                <a:srgbClr val="00B0F0"/>
              </a:buClr>
              <a:buFont typeface="Wingdings" panose="05000000000000000000" pitchFamily="2" charset="2"/>
              <a:buChar char="v"/>
            </a:pPr>
            <a:r>
              <a:rPr lang="hu-HU" dirty="0"/>
              <a:t>Szükség esetén, figyelembe véve a kérelem összetettségét és a kérelmek számát, ez a határidő további két hónappal meghosszabbítható. </a:t>
            </a:r>
          </a:p>
        </p:txBody>
      </p:sp>
    </p:spTree>
    <p:extLst>
      <p:ext uri="{BB962C8B-B14F-4D97-AF65-F5344CB8AC3E}">
        <p14:creationId xmlns:p14="http://schemas.microsoft.com/office/powerpoint/2010/main" val="1818182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6CC08A6-902D-4D43-9D53-ADA214E67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18459" y="257452"/>
            <a:ext cx="10018713" cy="680620"/>
          </a:xfrm>
        </p:spPr>
        <p:txBody>
          <a:bodyPr>
            <a:normAutofit fontScale="90000"/>
          </a:bodyPr>
          <a:lstStyle/>
          <a:p>
            <a:r>
              <a:rPr lang="hu-HU" dirty="0" err="1"/>
              <a:t>Gdpr</a:t>
            </a:r>
            <a:r>
              <a:rPr lang="hu-HU" dirty="0"/>
              <a:t> – nyilvántartások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2798366E-4A64-483C-83CA-D39E89A8BEE8}"/>
              </a:ext>
            </a:extLst>
          </p:cNvPr>
          <p:cNvSpPr txBox="1"/>
          <p:nvPr/>
        </p:nvSpPr>
        <p:spPr bwMode="gray">
          <a:xfrm>
            <a:off x="1104522" y="2013642"/>
            <a:ext cx="12192000" cy="532929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6186" tIns="38093" rIns="76186" bIns="38093" numCol="1" rtlCol="0" anchor="t" anchorCtr="0" compatLnSpc="1">
            <a:prstTxWarp prst="textNoShape">
              <a:avLst/>
            </a:prstTxWarp>
            <a:noAutofit/>
          </a:bodyPr>
          <a:lstStyle/>
          <a:p>
            <a:pPr marL="820022" lvl="1" indent="-362822" defTabSz="1219084">
              <a:buClr>
                <a:srgbClr val="00B0F0"/>
              </a:buClr>
              <a:buFont typeface="Wingdings" panose="05000000000000000000" pitchFamily="2" charset="2"/>
              <a:buChar char="v"/>
            </a:pPr>
            <a:r>
              <a:rPr lang="hu-HU" sz="1905" dirty="0">
                <a:solidFill>
                  <a:srgbClr val="4B4B4B"/>
                </a:solidFill>
                <a:latin typeface="Tele-GroteskNor"/>
              </a:rPr>
              <a:t>A Hivatal köteles nyilvántartást vezetni: </a:t>
            </a:r>
          </a:p>
          <a:p>
            <a:pPr marL="1581906" lvl="2" indent="-362822" defTabSz="1219084">
              <a:buClr>
                <a:srgbClr val="00B0F0"/>
              </a:buClr>
              <a:buFont typeface="Wingdings" panose="05000000000000000000" pitchFamily="2" charset="2"/>
              <a:buChar char="v"/>
            </a:pPr>
            <a:r>
              <a:rPr lang="hu-HU" sz="1905" dirty="0">
                <a:solidFill>
                  <a:srgbClr val="4B4B4B"/>
                </a:solidFill>
                <a:latin typeface="Tele-GroteskNor"/>
              </a:rPr>
              <a:t>adatkezelési tevékenységéről,</a:t>
            </a:r>
          </a:p>
          <a:p>
            <a:pPr marL="1581906" lvl="2" indent="-362822" defTabSz="1219084">
              <a:buClr>
                <a:srgbClr val="00B0F0"/>
              </a:buClr>
              <a:buFont typeface="Wingdings" panose="05000000000000000000" pitchFamily="2" charset="2"/>
              <a:buChar char="v"/>
            </a:pPr>
            <a:r>
              <a:rPr lang="hu-HU" sz="1905" dirty="0">
                <a:solidFill>
                  <a:srgbClr val="4B4B4B"/>
                </a:solidFill>
                <a:latin typeface="Tele-GroteskNor"/>
              </a:rPr>
              <a:t>az adatvédelemmel kapcsolatos kérelmekről, </a:t>
            </a:r>
          </a:p>
          <a:p>
            <a:pPr marL="1581906" lvl="2" indent="-362822" defTabSz="1219084">
              <a:buClr>
                <a:srgbClr val="00B0F0"/>
              </a:buClr>
              <a:buFont typeface="Wingdings" panose="05000000000000000000" pitchFamily="2" charset="2"/>
              <a:buChar char="v"/>
            </a:pPr>
            <a:r>
              <a:rPr lang="hu-HU" sz="1905" dirty="0">
                <a:solidFill>
                  <a:srgbClr val="4B4B4B"/>
                </a:solidFill>
                <a:latin typeface="Tele-GroteskNor"/>
              </a:rPr>
              <a:t>az adatfeldolgozóiról, illetve </a:t>
            </a:r>
          </a:p>
          <a:p>
            <a:pPr marL="1581906" lvl="2" indent="-362822" defTabSz="1219084">
              <a:buClr>
                <a:srgbClr val="00B0F0"/>
              </a:buClr>
              <a:buFont typeface="Wingdings" panose="05000000000000000000" pitchFamily="2" charset="2"/>
              <a:buChar char="v"/>
            </a:pPr>
            <a:r>
              <a:rPr lang="hu-HU" sz="1905" dirty="0">
                <a:solidFill>
                  <a:srgbClr val="4B4B4B"/>
                </a:solidFill>
                <a:latin typeface="Tele-GroteskNor"/>
              </a:rPr>
              <a:t>az adatvédelmi incidensekről. </a:t>
            </a:r>
          </a:p>
          <a:p>
            <a:pPr marL="362822" indent="-362822" defTabSz="1219084">
              <a:buClr>
                <a:srgbClr val="E20074"/>
              </a:buClr>
              <a:buFont typeface="Wingdings" pitchFamily="2" charset="2"/>
              <a:buChar char="v"/>
            </a:pPr>
            <a:endParaRPr lang="hu-HU" sz="1905" dirty="0">
              <a:solidFill>
                <a:srgbClr val="4B4B4B"/>
              </a:solidFill>
              <a:latin typeface="Tele-GroteskNor"/>
            </a:endParaRPr>
          </a:p>
          <a:p>
            <a:pPr marL="362822" indent="-362822" algn="just" defTabSz="1219084">
              <a:buClr>
                <a:srgbClr val="00B0F0"/>
              </a:buClr>
              <a:buFont typeface="Wingdings" panose="05000000000000000000" pitchFamily="2" charset="2"/>
              <a:buChar char="v"/>
            </a:pPr>
            <a:r>
              <a:rPr lang="hu-HU" sz="1905" dirty="0">
                <a:solidFill>
                  <a:srgbClr val="4B4B4B"/>
                </a:solidFill>
                <a:latin typeface="Tele-GroteskNor"/>
              </a:rPr>
              <a:t>Az adatkezelési nyilvántartást, ahogyan a többi nyilvántartást is, jelenleg a DPO vezeti. </a:t>
            </a:r>
            <a:br>
              <a:rPr lang="hu-HU" sz="1905" dirty="0">
                <a:solidFill>
                  <a:srgbClr val="4B4B4B"/>
                </a:solidFill>
                <a:latin typeface="Tele-GroteskNor"/>
              </a:rPr>
            </a:br>
            <a:r>
              <a:rPr lang="hu-HU" sz="1905" dirty="0">
                <a:solidFill>
                  <a:srgbClr val="4B4B4B"/>
                </a:solidFill>
                <a:latin typeface="Tele-GroteskNor"/>
              </a:rPr>
              <a:t>Amennyiben valamely folyamat kapcsán a Hivatali adatkezelési tevékenység bővül </a:t>
            </a:r>
            <a:br>
              <a:rPr lang="hu-HU" sz="1905" dirty="0">
                <a:solidFill>
                  <a:srgbClr val="4B4B4B"/>
                </a:solidFill>
                <a:latin typeface="Tele-GroteskNor"/>
              </a:rPr>
            </a:br>
            <a:r>
              <a:rPr lang="hu-HU" sz="1905" dirty="0">
                <a:solidFill>
                  <a:srgbClr val="4B4B4B"/>
                </a:solidFill>
                <a:latin typeface="Tele-GroteskNor"/>
              </a:rPr>
              <a:t>(új cél vagy új adat kezelése merül fel), úgy a DPO-t tájékoztatni kell.</a:t>
            </a:r>
          </a:p>
          <a:p>
            <a:pPr algn="just" defTabSz="1219084">
              <a:buClr>
                <a:srgbClr val="E20074"/>
              </a:buClr>
            </a:pPr>
            <a:endParaRPr lang="hu-HU" sz="1905" dirty="0">
              <a:solidFill>
                <a:srgbClr val="4B4B4B"/>
              </a:solidFill>
              <a:latin typeface="Tele-GroteskNor"/>
            </a:endParaRPr>
          </a:p>
          <a:p>
            <a:pPr algn="just" defTabSz="1219084">
              <a:buClr>
                <a:srgbClr val="E20074"/>
              </a:buClr>
            </a:pPr>
            <a:endParaRPr lang="hu-HU" sz="1905" i="1" dirty="0">
              <a:solidFill>
                <a:srgbClr val="4B4B4B"/>
              </a:solidFill>
              <a:latin typeface="Tele-GroteskNor"/>
            </a:endParaRPr>
          </a:p>
          <a:p>
            <a:pPr algn="just" defTabSz="1219084">
              <a:buClr>
                <a:srgbClr val="E20074"/>
              </a:buClr>
            </a:pPr>
            <a:endParaRPr lang="hu-HU" sz="1905" dirty="0">
              <a:solidFill>
                <a:srgbClr val="4B4B4B"/>
              </a:solidFill>
              <a:latin typeface="Tele-GroteskEENor" pitchFamily="2" charset="0"/>
            </a:endParaRPr>
          </a:p>
          <a:p>
            <a:pPr algn="just" defTabSz="1219084">
              <a:buClr>
                <a:srgbClr val="E20074"/>
              </a:buClr>
            </a:pPr>
            <a:endParaRPr lang="hu-HU" sz="1905" dirty="0">
              <a:solidFill>
                <a:srgbClr val="4B4B4B"/>
              </a:solidFill>
              <a:latin typeface="Tele-GroteskEENor" pitchFamily="2" charset="0"/>
            </a:endParaRPr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5B63A2E4-020A-4217-8968-F091C286D1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1103" y="526"/>
            <a:ext cx="6108930" cy="282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469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81A9EAB-8F17-459B-ABE5-FAFBFCD85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7637" y="98377"/>
            <a:ext cx="10018713" cy="971738"/>
          </a:xfrm>
        </p:spPr>
        <p:txBody>
          <a:bodyPr/>
          <a:lstStyle/>
          <a:p>
            <a:r>
              <a:rPr lang="hu-HU" dirty="0"/>
              <a:t>GDPR – adatvédelmi incidens kezelése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7488AD69-DD95-4AF6-A1CA-9323405EA39B}"/>
              </a:ext>
            </a:extLst>
          </p:cNvPr>
          <p:cNvSpPr txBox="1"/>
          <p:nvPr/>
        </p:nvSpPr>
        <p:spPr bwMode="gray">
          <a:xfrm>
            <a:off x="1437637" y="1229913"/>
            <a:ext cx="12207862" cy="578788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6186" tIns="38093" rIns="76186" bIns="38093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1219084"/>
            <a:r>
              <a:rPr lang="hu-HU" sz="1905" dirty="0">
                <a:solidFill>
                  <a:schemeClr val="accent1"/>
                </a:solidFill>
                <a:latin typeface="Tele-GroteskNor"/>
              </a:rPr>
              <a:t>Tipikus esetei</a:t>
            </a:r>
          </a:p>
          <a:p>
            <a:pPr defTabSz="1219084"/>
            <a:endParaRPr lang="hu-HU" sz="1905" dirty="0">
              <a:solidFill>
                <a:schemeClr val="accent1"/>
              </a:solidFill>
              <a:latin typeface="Tele-GroteskNor"/>
            </a:endParaRPr>
          </a:p>
          <a:p>
            <a:pPr marL="342900" indent="-342900" algn="just" defTabSz="1219084">
              <a:lnSpc>
                <a:spcPct val="150000"/>
              </a:lnSpc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hu-HU" sz="1905" dirty="0">
                <a:solidFill>
                  <a:srgbClr val="4B4B4B"/>
                </a:solidFill>
              </a:rPr>
              <a:t>Ügyfél vagy munkavállalói adatok elvesztése (például laptop, mobiltelefon elvesztése), illetéktelen</a:t>
            </a:r>
          </a:p>
          <a:p>
            <a:pPr marL="342900" indent="-342900" algn="just" defTabSz="1219084"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hu-HU" sz="1905" dirty="0">
                <a:solidFill>
                  <a:srgbClr val="4B4B4B"/>
                </a:solidFill>
              </a:rPr>
              <a:t>Hozzáférés személyes adatokhoz (pl. jelszó megszerzése illetéktelen személyek által), </a:t>
            </a:r>
            <a:br>
              <a:rPr lang="hu-HU" sz="1905" dirty="0">
                <a:solidFill>
                  <a:srgbClr val="4B4B4B"/>
                </a:solidFill>
              </a:rPr>
            </a:br>
            <a:r>
              <a:rPr lang="hu-HU" sz="1905" dirty="0">
                <a:solidFill>
                  <a:srgbClr val="4B4B4B"/>
                </a:solidFill>
              </a:rPr>
              <a:t>email küldése téves címre</a:t>
            </a:r>
          </a:p>
          <a:p>
            <a:pPr marL="342900" indent="-342900" algn="just" defTabSz="1219084">
              <a:lnSpc>
                <a:spcPct val="150000"/>
              </a:lnSpc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hu-HU" sz="1905" dirty="0">
                <a:solidFill>
                  <a:srgbClr val="4B4B4B"/>
                </a:solidFill>
              </a:rPr>
              <a:t>Személyes adatok véletlen törlése.</a:t>
            </a:r>
          </a:p>
          <a:p>
            <a:pPr algn="just" defTabSz="1219084">
              <a:buClr>
                <a:srgbClr val="E20074"/>
              </a:buClr>
            </a:pPr>
            <a:endParaRPr lang="hu-HU" sz="1905" dirty="0">
              <a:solidFill>
                <a:srgbClr val="E20074"/>
              </a:solidFill>
              <a:latin typeface="Tele-GroteskNor"/>
            </a:endParaRPr>
          </a:p>
          <a:p>
            <a:pPr algn="just" defTabSz="1219084">
              <a:buClr>
                <a:srgbClr val="E20074"/>
              </a:buClr>
            </a:pPr>
            <a:r>
              <a:rPr lang="hu-HU" sz="1905" dirty="0">
                <a:solidFill>
                  <a:srgbClr val="00B0F0"/>
                </a:solidFill>
                <a:latin typeface="Tele-GroteskNor"/>
              </a:rPr>
              <a:t>Miért fontos tudnia erről a DPO-</a:t>
            </a:r>
            <a:r>
              <a:rPr lang="hu-HU" sz="1905" dirty="0" err="1">
                <a:solidFill>
                  <a:srgbClr val="00B0F0"/>
                </a:solidFill>
                <a:latin typeface="Tele-GroteskNor"/>
              </a:rPr>
              <a:t>nak</a:t>
            </a:r>
            <a:r>
              <a:rPr lang="hu-HU" sz="1905" dirty="0">
                <a:solidFill>
                  <a:srgbClr val="00B0F0"/>
                </a:solidFill>
                <a:latin typeface="Tele-GroteskNor"/>
              </a:rPr>
              <a:t>?</a:t>
            </a:r>
          </a:p>
          <a:p>
            <a:pPr algn="just" defTabSz="1219084">
              <a:buClr>
                <a:srgbClr val="E20074"/>
              </a:buClr>
            </a:pPr>
            <a:endParaRPr lang="hu-HU" sz="1905" dirty="0">
              <a:solidFill>
                <a:srgbClr val="00B0F0"/>
              </a:solidFill>
              <a:latin typeface="Tele-GroteskNor"/>
            </a:endParaRPr>
          </a:p>
          <a:p>
            <a:pPr marL="362822" indent="-362822" algn="just" defTabSz="1219084">
              <a:buClr>
                <a:srgbClr val="00B0F0"/>
              </a:buClr>
              <a:buFont typeface="Wingdings" pitchFamily="2" charset="2"/>
              <a:buChar char="v"/>
            </a:pPr>
            <a:r>
              <a:rPr lang="hu-HU" sz="1905" dirty="0">
                <a:solidFill>
                  <a:srgbClr val="4B4B4B"/>
                </a:solidFill>
                <a:latin typeface="Tele-GroteskNor"/>
              </a:rPr>
              <a:t>Az incidensek bejelentése különösen fontos, mert csak a bejelentett incidensek kapcsán tudja a DPO, </a:t>
            </a:r>
            <a:br>
              <a:rPr lang="hu-HU" sz="1905" dirty="0">
                <a:solidFill>
                  <a:srgbClr val="4B4B4B"/>
                </a:solidFill>
                <a:latin typeface="Tele-GroteskNor"/>
              </a:rPr>
            </a:br>
            <a:r>
              <a:rPr lang="hu-HU" sz="1905" dirty="0">
                <a:solidFill>
                  <a:srgbClr val="4B4B4B"/>
                </a:solidFill>
                <a:latin typeface="Tele-GroteskNor"/>
              </a:rPr>
              <a:t>így a Hivatal is a jogi kötelezettségeit teljesíteni, úgymint:</a:t>
            </a:r>
          </a:p>
          <a:p>
            <a:pPr marL="972364" lvl="1" indent="-362822" defTabSz="1219084">
              <a:buFont typeface="Courier New" panose="02070309020205020404" pitchFamily="49" charset="0"/>
              <a:buChar char="o"/>
            </a:pPr>
            <a:r>
              <a:rPr lang="hu-HU" sz="1905" dirty="0">
                <a:solidFill>
                  <a:srgbClr val="4B4B4B"/>
                </a:solidFill>
                <a:latin typeface="Tele-GroteskNor"/>
              </a:rPr>
              <a:t>nyilvántartásba vétel, </a:t>
            </a:r>
          </a:p>
          <a:p>
            <a:pPr marL="972364" lvl="1" indent="-362822" defTabSz="1219084">
              <a:buFont typeface="Courier New" panose="02070309020205020404" pitchFamily="49" charset="0"/>
              <a:buChar char="o"/>
            </a:pPr>
            <a:r>
              <a:rPr lang="hu-HU" sz="1905" dirty="0">
                <a:solidFill>
                  <a:srgbClr val="4B4B4B"/>
                </a:solidFill>
                <a:latin typeface="Tele-GroteskNor"/>
              </a:rPr>
              <a:t>hatósági bejelentés, </a:t>
            </a:r>
          </a:p>
          <a:p>
            <a:pPr marL="972364" lvl="1" indent="-362822" defTabSz="1219084">
              <a:buFont typeface="Courier New" panose="02070309020205020404" pitchFamily="49" charset="0"/>
              <a:buChar char="o"/>
            </a:pPr>
            <a:r>
              <a:rPr lang="hu-HU" sz="1905" dirty="0">
                <a:solidFill>
                  <a:srgbClr val="4B4B4B"/>
                </a:solidFill>
                <a:latin typeface="Tele-GroteskNor"/>
              </a:rPr>
              <a:t>érintettek tájékoztatása. </a:t>
            </a:r>
            <a:endParaRPr lang="hu-HU" sz="1905" i="1" dirty="0">
              <a:solidFill>
                <a:srgbClr val="4B4B4B"/>
              </a:solidFill>
              <a:latin typeface="Tele-GroteskNor"/>
            </a:endParaRPr>
          </a:p>
          <a:p>
            <a:pPr algn="just" defTabSz="1219084">
              <a:buClr>
                <a:srgbClr val="E20074"/>
              </a:buClr>
            </a:pPr>
            <a:endParaRPr lang="hu-HU" sz="1905" i="1" dirty="0">
              <a:solidFill>
                <a:srgbClr val="4B4B4B"/>
              </a:solidFill>
              <a:latin typeface="Tele-GroteskNor"/>
            </a:endParaRPr>
          </a:p>
          <a:p>
            <a:pPr algn="just" defTabSz="1219084">
              <a:buClr>
                <a:srgbClr val="E20074"/>
              </a:buClr>
            </a:pPr>
            <a:endParaRPr lang="hu-HU" sz="1905" dirty="0">
              <a:solidFill>
                <a:srgbClr val="4B4B4B"/>
              </a:solidFill>
              <a:latin typeface="Tele-GroteskEENor" pitchFamily="2" charset="0"/>
            </a:endParaRPr>
          </a:p>
          <a:p>
            <a:pPr algn="just" defTabSz="1219084">
              <a:buClr>
                <a:srgbClr val="E20074"/>
              </a:buClr>
            </a:pPr>
            <a:endParaRPr lang="hu-HU" sz="1905" dirty="0">
              <a:solidFill>
                <a:srgbClr val="4B4B4B"/>
              </a:solidFill>
              <a:latin typeface="Tele-GroteskEENo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7785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81812F6-59D6-4D44-8CF8-50FC2E456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8900" y="2328170"/>
            <a:ext cx="10018713" cy="1578006"/>
          </a:xfrm>
        </p:spPr>
        <p:txBody>
          <a:bodyPr/>
          <a:lstStyle/>
          <a:p>
            <a:r>
              <a:rPr lang="hu-HU" b="1" dirty="0">
                <a:solidFill>
                  <a:schemeClr val="accent1">
                    <a:lumMod val="50000"/>
                  </a:schemeClr>
                </a:solidFill>
              </a:rPr>
              <a:t>Adatvédelmi-</a:t>
            </a:r>
            <a:r>
              <a:rPr lang="hu-HU" dirty="0"/>
              <a:t> és </a:t>
            </a:r>
            <a:r>
              <a:rPr lang="hu-HU" b="1" dirty="0">
                <a:solidFill>
                  <a:srgbClr val="C00000"/>
                </a:solidFill>
              </a:rPr>
              <a:t>Információbiztonsági</a:t>
            </a:r>
            <a:r>
              <a:rPr lang="hu-HU" dirty="0"/>
              <a:t> incidens közti lényeges különbség</a:t>
            </a:r>
          </a:p>
        </p:txBody>
      </p:sp>
    </p:spTree>
    <p:extLst>
      <p:ext uri="{BB962C8B-B14F-4D97-AF65-F5344CB8AC3E}">
        <p14:creationId xmlns:p14="http://schemas.microsoft.com/office/powerpoint/2010/main" val="34001302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0E4A6F0-BFF3-467E-9633-48D74632F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7880" y="1365741"/>
            <a:ext cx="10018713" cy="805649"/>
          </a:xfrm>
        </p:spPr>
        <p:txBody>
          <a:bodyPr/>
          <a:lstStyle/>
          <a:p>
            <a:r>
              <a:rPr lang="hu-HU" b="1" dirty="0">
                <a:solidFill>
                  <a:srgbClr val="C00000"/>
                </a:solidFill>
              </a:rPr>
              <a:t>Információbiztonsági incidens</a:t>
            </a:r>
            <a:endParaRPr lang="hu-HU" dirty="0"/>
          </a:p>
        </p:txBody>
      </p:sp>
      <p:sp>
        <p:nvSpPr>
          <p:cNvPr id="3" name="Téglalap 2">
            <a:extLst>
              <a:ext uri="{FF2B5EF4-FFF2-40B4-BE49-F238E27FC236}">
                <a16:creationId xmlns:a16="http://schemas.microsoft.com/office/drawing/2014/main" id="{8BC5264A-314E-4B19-A14D-059A4A35ADE0}"/>
              </a:ext>
            </a:extLst>
          </p:cNvPr>
          <p:cNvSpPr/>
          <p:nvPr/>
        </p:nvSpPr>
        <p:spPr>
          <a:xfrm>
            <a:off x="2169111" y="2629958"/>
            <a:ext cx="87415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Rossz indulatú személy betör a Hivatal hálózatába és esetlegesen feltölt egy vírust, ami a honlapra kitesz nem kívánatos tartalmat (Tételezzük fel, hogy igazolható, hogy az illető nem ismert/fért hozzá adatokhoz.)</a:t>
            </a:r>
            <a:endParaRPr lang="hu-HU" dirty="0"/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BE4C0F8D-F804-4A3D-8ACE-1861797984FA}"/>
              </a:ext>
            </a:extLst>
          </p:cNvPr>
          <p:cNvSpPr/>
          <p:nvPr/>
        </p:nvSpPr>
        <p:spPr>
          <a:xfrm>
            <a:off x="2976979" y="3664775"/>
            <a:ext cx="6096000" cy="67191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Ebben az esetben adatvédelmi incidens nem történt hiszen a probléma során adatvesztés, károsulás nem történt. </a:t>
            </a: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73495AD1-A1F4-4F3E-874E-A6CF58A24177}"/>
              </a:ext>
            </a:extLst>
          </p:cNvPr>
          <p:cNvSpPr/>
          <p:nvPr/>
        </p:nvSpPr>
        <p:spPr>
          <a:xfrm>
            <a:off x="2169111" y="4948510"/>
            <a:ext cx="87415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Kiegészítés: Az IBR-oktatáson elhangzottak mindegyike ebbe a kategóriába tartozik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745978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0E4A6F0-BFF3-467E-9633-48D74632F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7880" y="1365741"/>
            <a:ext cx="10018713" cy="805649"/>
          </a:xfrm>
        </p:spPr>
        <p:txBody>
          <a:bodyPr/>
          <a:lstStyle/>
          <a:p>
            <a:r>
              <a:rPr lang="hu-HU" b="1" dirty="0">
                <a:solidFill>
                  <a:schemeClr val="accent1">
                    <a:lumMod val="50000"/>
                  </a:schemeClr>
                </a:solidFill>
              </a:rPr>
              <a:t>Adatvédelmi incidens</a:t>
            </a:r>
            <a:endParaRPr lang="hu-HU" dirty="0"/>
          </a:p>
        </p:txBody>
      </p:sp>
      <p:sp>
        <p:nvSpPr>
          <p:cNvPr id="3" name="Téglalap 2">
            <a:extLst>
              <a:ext uri="{FF2B5EF4-FFF2-40B4-BE49-F238E27FC236}">
                <a16:creationId xmlns:a16="http://schemas.microsoft.com/office/drawing/2014/main" id="{8BC5264A-314E-4B19-A14D-059A4A35ADE0}"/>
              </a:ext>
            </a:extLst>
          </p:cNvPr>
          <p:cNvSpPr/>
          <p:nvPr/>
        </p:nvSpPr>
        <p:spPr>
          <a:xfrm>
            <a:off x="2169111" y="2629958"/>
            <a:ext cx="874154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v"/>
            </a:pPr>
            <a:r>
              <a:rPr lang="hu-HU" dirty="0"/>
              <a:t>Ha jogalap nélkül kerül felvételre adat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v"/>
            </a:pPr>
            <a:r>
              <a:rPr lang="hu-HU" dirty="0"/>
              <a:t>A felvett adatok köre a kezdetitől különböző célra „önkényesen” történik felhasználásra és erről semmilyen formában nem tud az érintett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v"/>
            </a:pPr>
            <a:r>
              <a:rPr lang="hu-HU" dirty="0"/>
              <a:t>Ha a megőrzési időn túl még eltárolásra kerülnek az adatok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BE4C0F8D-F804-4A3D-8ACE-1861797984FA}"/>
              </a:ext>
            </a:extLst>
          </p:cNvPr>
          <p:cNvSpPr/>
          <p:nvPr/>
        </p:nvSpPr>
        <p:spPr>
          <a:xfrm>
            <a:off x="2861568" y="4028758"/>
            <a:ext cx="784490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hu-HU" dirty="0"/>
              <a:t>Jól látható, hogy információbiztonsági incidens hiszen az információk, illetve az információfeldolgozó eszközök </a:t>
            </a:r>
            <a:r>
              <a:rPr lang="hu-HU" b="1" i="1" dirty="0"/>
              <a:t>bizalmassága</a:t>
            </a:r>
            <a:r>
              <a:rPr lang="hu-HU" dirty="0"/>
              <a:t>, </a:t>
            </a:r>
            <a:r>
              <a:rPr lang="hu-HU" b="1" i="1" dirty="0"/>
              <a:t>sérthetetlensége</a:t>
            </a:r>
            <a:r>
              <a:rPr lang="hu-HU" dirty="0"/>
              <a:t> és </a:t>
            </a:r>
            <a:r>
              <a:rPr lang="hu-HU" b="1" i="1" dirty="0"/>
              <a:t>rendelkezésre</a:t>
            </a:r>
            <a:r>
              <a:rPr lang="hu-HU" dirty="0"/>
              <a:t> </a:t>
            </a:r>
            <a:r>
              <a:rPr lang="hu-HU" b="1" i="1" dirty="0"/>
              <a:t>állása</a:t>
            </a:r>
            <a:r>
              <a:rPr lang="hu-HU" dirty="0"/>
              <a:t> nem sérül.</a:t>
            </a:r>
          </a:p>
        </p:txBody>
      </p:sp>
    </p:spTree>
    <p:extLst>
      <p:ext uri="{BB962C8B-B14F-4D97-AF65-F5344CB8AC3E}">
        <p14:creationId xmlns:p14="http://schemas.microsoft.com/office/powerpoint/2010/main" val="2523769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AECC37-5C64-4C5A-BC4B-1BC29F03E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523" y="333126"/>
            <a:ext cx="11494883" cy="527588"/>
          </a:xfrm>
        </p:spPr>
        <p:txBody>
          <a:bodyPr>
            <a:normAutofit fontScale="90000"/>
          </a:bodyPr>
          <a:lstStyle/>
          <a:p>
            <a:r>
              <a:rPr lang="hu-HU" dirty="0"/>
              <a:t>GDPR – általános tudnivalók</a:t>
            </a: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5A656D7E-8298-4092-947B-A8C7B07376C7}"/>
              </a:ext>
            </a:extLst>
          </p:cNvPr>
          <p:cNvSpPr txBox="1"/>
          <p:nvPr/>
        </p:nvSpPr>
        <p:spPr bwMode="gray">
          <a:xfrm>
            <a:off x="1578185" y="2476870"/>
            <a:ext cx="9936153" cy="211288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6186" tIns="38093" rIns="76186" bIns="38093" numCol="1" rtlCol="0" anchor="t" anchorCtr="0" compatLnSpc="1">
            <a:prstTxWarp prst="textNoShape">
              <a:avLst/>
            </a:prstTxWarp>
            <a:noAutofit/>
          </a:bodyPr>
          <a:lstStyle/>
          <a:p>
            <a:pPr algn="just" defTabSz="1219084">
              <a:buClr>
                <a:srgbClr val="E20074"/>
              </a:buClr>
            </a:pPr>
            <a:r>
              <a:rPr lang="hu-HU" sz="1905" dirty="0">
                <a:solidFill>
                  <a:schemeClr val="accent1">
                    <a:lumMod val="75000"/>
                  </a:schemeClr>
                </a:solidFill>
                <a:latin typeface="Tele-GroteskEENor" pitchFamily="2" charset="0"/>
              </a:rPr>
              <a:t>Mi  az a GDPR?</a:t>
            </a:r>
          </a:p>
          <a:p>
            <a:pPr marL="362822" indent="-362822" algn="just" defTabSz="1219084">
              <a:buClr>
                <a:srgbClr val="00B0F0"/>
              </a:buClr>
              <a:buFont typeface="Wingdings" panose="05000000000000000000" pitchFamily="2" charset="2"/>
              <a:buChar char="v"/>
            </a:pPr>
            <a:r>
              <a:rPr lang="hu-HU" sz="1905" i="1" dirty="0">
                <a:solidFill>
                  <a:srgbClr val="4B4B4B"/>
                </a:solidFill>
                <a:latin typeface="Tele-GroteskEENor" pitchFamily="2" charset="0"/>
              </a:rPr>
              <a:t>2018. május 25. </a:t>
            </a:r>
            <a:r>
              <a:rPr lang="hu-HU" sz="1905" dirty="0">
                <a:solidFill>
                  <a:srgbClr val="4B4B4B"/>
                </a:solidFill>
                <a:latin typeface="Tele-GroteskEENor" pitchFamily="2" charset="0"/>
              </a:rPr>
              <a:t>napjától közvetlenül alkalmazandó Magyarországon is az Európain Unió</a:t>
            </a:r>
          </a:p>
          <a:p>
            <a:pPr algn="just" defTabSz="1219084">
              <a:buClr>
                <a:srgbClr val="E20074"/>
              </a:buClr>
            </a:pPr>
            <a:r>
              <a:rPr lang="hu-HU" sz="1905" dirty="0">
                <a:solidFill>
                  <a:srgbClr val="4B4B4B"/>
                </a:solidFill>
                <a:latin typeface="Tele-GroteskEENor" pitchFamily="2" charset="0"/>
              </a:rPr>
              <a:t> ún. </a:t>
            </a:r>
            <a:r>
              <a:rPr lang="hu-HU" sz="1905" b="1" dirty="0">
                <a:solidFill>
                  <a:srgbClr val="4B4B4B"/>
                </a:solidFill>
                <a:latin typeface="Tele-GroteskEENor" pitchFamily="2" charset="0"/>
              </a:rPr>
              <a:t>Általános Adatvédelmi Rendelete </a:t>
            </a:r>
            <a:r>
              <a:rPr lang="hu-HU" sz="1905" b="1" i="1" dirty="0">
                <a:solidFill>
                  <a:srgbClr val="4B4B4B"/>
                </a:solidFill>
                <a:latin typeface="Tele-GroteskEENor" pitchFamily="2" charset="0"/>
              </a:rPr>
              <a:t>(GDPR). </a:t>
            </a:r>
          </a:p>
          <a:p>
            <a:pPr marL="362822" indent="-362822" algn="just" defTabSz="1219084">
              <a:buClr>
                <a:srgbClr val="00B0F0"/>
              </a:buClr>
              <a:buFont typeface="Wingdings" pitchFamily="2" charset="2"/>
              <a:buChar char="v"/>
            </a:pPr>
            <a:r>
              <a:rPr lang="hu-HU" sz="1905" dirty="0">
                <a:solidFill>
                  <a:srgbClr val="4B4B4B"/>
                </a:solidFill>
                <a:latin typeface="Tele-GroteskEENor" pitchFamily="2" charset="0"/>
              </a:rPr>
              <a:t>Az Általános Adatvédelmi Rendelet meghatározza az adatkezelők és adatfeldolgozók</a:t>
            </a:r>
          </a:p>
          <a:p>
            <a:pPr algn="just" defTabSz="1219084">
              <a:buClr>
                <a:srgbClr val="E20074"/>
              </a:buClr>
            </a:pPr>
            <a:r>
              <a:rPr lang="hu-HU" sz="1905" dirty="0">
                <a:solidFill>
                  <a:srgbClr val="4B4B4B"/>
                </a:solidFill>
                <a:latin typeface="Tele-GroteskEENor" pitchFamily="2" charset="0"/>
              </a:rPr>
              <a:t> legfontosabb kötelezettségeit és az érintettek jogait is.</a:t>
            </a:r>
          </a:p>
          <a:p>
            <a:pPr algn="just" defTabSz="1219084">
              <a:buClr>
                <a:srgbClr val="E20074"/>
              </a:buClr>
            </a:pPr>
            <a:endParaRPr lang="hu-HU" sz="1905" dirty="0">
              <a:solidFill>
                <a:srgbClr val="4B4B4B"/>
              </a:solidFill>
              <a:latin typeface="Tele-GroteskEENor" pitchFamily="2" charset="0"/>
            </a:endParaRPr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F5588835-0B56-4E64-941C-E1696B4DE9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0392" y="67466"/>
            <a:ext cx="1577118" cy="1577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256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>
            <a:extLst>
              <a:ext uri="{FF2B5EF4-FFF2-40B4-BE49-F238E27FC236}">
                <a16:creationId xmlns:a16="http://schemas.microsoft.com/office/drawing/2014/main" id="{24C5BAC3-FFF4-489E-90E4-3AEE332F70BC}"/>
              </a:ext>
            </a:extLst>
          </p:cNvPr>
          <p:cNvSpPr/>
          <p:nvPr/>
        </p:nvSpPr>
        <p:spPr>
          <a:xfrm>
            <a:off x="1503283" y="1490397"/>
            <a:ext cx="874154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v"/>
            </a:pPr>
            <a:r>
              <a:rPr lang="hu-HU" dirty="0"/>
              <a:t>Adatvédelmi incidens esetén a </a:t>
            </a:r>
            <a:r>
              <a:rPr lang="hu-HU" b="1" dirty="0">
                <a:ln w="3175" cmpd="sng">
                  <a:noFill/>
                </a:ln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DPO-</a:t>
            </a:r>
            <a:r>
              <a:rPr lang="hu-HU" b="1" dirty="0" err="1">
                <a:ln w="3175" cmpd="sng">
                  <a:noFill/>
                </a:ln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nak</a:t>
            </a:r>
            <a:r>
              <a:rPr lang="hu-HU" b="1" dirty="0">
                <a:ln w="3175" cmpd="sng">
                  <a:noFill/>
                </a:ln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szükséges jelenteni</a:t>
            </a:r>
            <a:r>
              <a:rPr lang="hu-HU" dirty="0"/>
              <a:t>, és az incidenstől függően a </a:t>
            </a:r>
            <a:r>
              <a:rPr lang="hu-HU" b="1" dirty="0">
                <a:ln w="3175" cmpd="sng">
                  <a:noFill/>
                </a:ln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NAIH-ot</a:t>
            </a:r>
            <a:r>
              <a:rPr lang="hu-HU" dirty="0"/>
              <a:t> (Nemzeti Adatvédelmi és Információszabadság Hatóság) valamint az </a:t>
            </a:r>
            <a:r>
              <a:rPr lang="hu-HU" b="1" dirty="0">
                <a:ln w="3175" cmpd="sng">
                  <a:noFill/>
                </a:ln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Érintettet</a:t>
            </a:r>
            <a:r>
              <a:rPr lang="hu-HU" dirty="0"/>
              <a:t> is szükséges tájékoztatni. Erre a felfedezéstől számított 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72</a:t>
            </a:r>
            <a:r>
              <a:rPr lang="hu-HU" dirty="0"/>
              <a:t> óra áll rendelkezésre.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DAE6EC68-05A7-4230-AA21-1D86E12DD091}"/>
              </a:ext>
            </a:extLst>
          </p:cNvPr>
          <p:cNvSpPr/>
          <p:nvPr/>
        </p:nvSpPr>
        <p:spPr>
          <a:xfrm>
            <a:off x="1503284" y="3429000"/>
            <a:ext cx="87415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hu-HU" dirty="0"/>
              <a:t>Információbiztonsági incidens esetén </a:t>
            </a:r>
            <a:r>
              <a:rPr lang="hu-HU"/>
              <a:t>az </a:t>
            </a:r>
            <a:r>
              <a:rPr lang="hu-HU" b="1">
                <a:solidFill>
                  <a:srgbClr val="C00000"/>
                </a:solidFill>
              </a:rPr>
              <a:t>IBF-t </a:t>
            </a:r>
            <a:r>
              <a:rPr lang="hu-HU" b="1" dirty="0">
                <a:solidFill>
                  <a:srgbClr val="C00000"/>
                </a:solidFill>
              </a:rPr>
              <a:t>kell értesíteni</a:t>
            </a:r>
            <a:r>
              <a:rPr lang="hu-HU" dirty="0"/>
              <a:t>, aki ha olyan súlyosságú az incidens a </a:t>
            </a:r>
            <a:r>
              <a:rPr lang="hu-HU" b="1" dirty="0">
                <a:solidFill>
                  <a:srgbClr val="C00000"/>
                </a:solidFill>
              </a:rPr>
              <a:t>NEIH-</a:t>
            </a:r>
            <a:r>
              <a:rPr lang="hu-HU" b="1" dirty="0" err="1">
                <a:solidFill>
                  <a:srgbClr val="C00000"/>
                </a:solidFill>
              </a:rPr>
              <a:t>et</a:t>
            </a:r>
            <a:r>
              <a:rPr lang="hu-HU" b="1" dirty="0">
                <a:solidFill>
                  <a:srgbClr val="C00000"/>
                </a:solidFill>
              </a:rPr>
              <a:t> </a:t>
            </a:r>
            <a:r>
              <a:rPr lang="hu-HU" dirty="0"/>
              <a:t>(Nemzeti Elektronikus Információbiztonsági Hatóság) kell értesítenie. </a:t>
            </a:r>
          </a:p>
        </p:txBody>
      </p:sp>
    </p:spTree>
    <p:extLst>
      <p:ext uri="{BB962C8B-B14F-4D97-AF65-F5344CB8AC3E}">
        <p14:creationId xmlns:p14="http://schemas.microsoft.com/office/powerpoint/2010/main" val="39964146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>
            <a:extLst>
              <a:ext uri="{FF2B5EF4-FFF2-40B4-BE49-F238E27FC236}">
                <a16:creationId xmlns:a16="http://schemas.microsoft.com/office/drawing/2014/main" id="{24C5BAC3-FFF4-489E-90E4-3AEE332F70BC}"/>
              </a:ext>
            </a:extLst>
          </p:cNvPr>
          <p:cNvSpPr/>
          <p:nvPr/>
        </p:nvSpPr>
        <p:spPr>
          <a:xfrm>
            <a:off x="1849249" y="2938075"/>
            <a:ext cx="87415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hu-HU" dirty="0"/>
              <a:t>Valaki engedély nélkül fér hozzá a Hivatal adatbázisaihoz, onnan adatokat tulajdonít el, és esetlegesen még törli is onnan az említett adatokat. </a:t>
            </a:r>
          </a:p>
        </p:txBody>
      </p:sp>
      <p:sp>
        <p:nvSpPr>
          <p:cNvPr id="5" name="Cím 1">
            <a:extLst>
              <a:ext uri="{FF2B5EF4-FFF2-40B4-BE49-F238E27FC236}">
                <a16:creationId xmlns:a16="http://schemas.microsoft.com/office/drawing/2014/main" id="{14FF8692-8F8E-40E0-822A-78B7473DC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207" y="1575131"/>
            <a:ext cx="8653291" cy="1362944"/>
          </a:xfrm>
        </p:spPr>
        <p:txBody>
          <a:bodyPr>
            <a:normAutofit/>
          </a:bodyPr>
          <a:lstStyle/>
          <a:p>
            <a:r>
              <a:rPr lang="hu-HU" sz="3200" b="1" dirty="0">
                <a:solidFill>
                  <a:schemeClr val="accent1">
                    <a:lumMod val="50000"/>
                  </a:schemeClr>
                </a:solidFill>
              </a:rPr>
              <a:t>Adatvédelmi-</a:t>
            </a:r>
            <a:r>
              <a:rPr lang="hu-HU" sz="3200" dirty="0"/>
              <a:t> és </a:t>
            </a:r>
            <a:r>
              <a:rPr lang="hu-HU" sz="3200" b="1" dirty="0">
                <a:solidFill>
                  <a:srgbClr val="C00000"/>
                </a:solidFill>
              </a:rPr>
              <a:t>Információbiztonsági</a:t>
            </a:r>
            <a:r>
              <a:rPr lang="hu-HU" sz="3200" dirty="0"/>
              <a:t> incidens is </a:t>
            </a:r>
          </a:p>
        </p:txBody>
      </p:sp>
    </p:spTree>
    <p:extLst>
      <p:ext uri="{BB962C8B-B14F-4D97-AF65-F5344CB8AC3E}">
        <p14:creationId xmlns:p14="http://schemas.microsoft.com/office/powerpoint/2010/main" val="39088002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491307E-649A-48D9-ACCE-5BB8C51CA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2830" y="279776"/>
            <a:ext cx="10018713" cy="555278"/>
          </a:xfrm>
        </p:spPr>
        <p:txBody>
          <a:bodyPr>
            <a:normAutofit fontScale="90000"/>
          </a:bodyPr>
          <a:lstStyle/>
          <a:p>
            <a:r>
              <a:rPr lang="hu-HU" dirty="0"/>
              <a:t>GDPR – Kit lehet keresni?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FEBF3A8D-1812-4DFA-AD21-FC746CA27CE8}"/>
              </a:ext>
            </a:extLst>
          </p:cNvPr>
          <p:cNvSpPr txBox="1"/>
          <p:nvPr/>
        </p:nvSpPr>
        <p:spPr bwMode="gray">
          <a:xfrm>
            <a:off x="1537038" y="1026059"/>
            <a:ext cx="12212158" cy="59019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6186" tIns="38093" rIns="76186" bIns="38093" numCol="1" rtlCol="0" anchor="t" anchorCtr="0" compatLnSpc="1">
            <a:prstTxWarp prst="textNoShape">
              <a:avLst/>
            </a:prstTxWarp>
            <a:noAutofit/>
          </a:bodyPr>
          <a:lstStyle/>
          <a:p>
            <a:pPr algn="just" defTabSz="1219084">
              <a:buClr>
                <a:srgbClr val="E20074"/>
              </a:buClr>
            </a:pPr>
            <a:r>
              <a:rPr lang="hu-HU" sz="2800" b="1" u="sng" dirty="0">
                <a:solidFill>
                  <a:schemeClr val="accent1"/>
                </a:solidFill>
                <a:latin typeface="Tele-GroteskEENor" pitchFamily="2" charset="0"/>
              </a:rPr>
              <a:t>Adatvédelmi tisztségviselő – DPO</a:t>
            </a:r>
          </a:p>
          <a:p>
            <a:pPr algn="just" defTabSz="1219084">
              <a:buClr>
                <a:srgbClr val="E20074"/>
              </a:buClr>
            </a:pPr>
            <a:endParaRPr lang="hu-HU" sz="2328" dirty="0">
              <a:solidFill>
                <a:schemeClr val="accent1"/>
              </a:solidFill>
              <a:latin typeface="Tele-GroteskEENor" pitchFamily="2" charset="0"/>
            </a:endParaRPr>
          </a:p>
          <a:p>
            <a:pPr marL="362822" indent="-362822" algn="just" defTabSz="1219084">
              <a:buClr>
                <a:srgbClr val="00B0F0"/>
              </a:buClr>
              <a:buFont typeface="Wingdings" pitchFamily="2" charset="2"/>
              <a:buChar char="v"/>
            </a:pPr>
            <a:r>
              <a:rPr lang="hu-HU" sz="2328" dirty="0">
                <a:solidFill>
                  <a:srgbClr val="4B4B4B"/>
                </a:solidFill>
                <a:latin typeface="Tele-GroteskNor"/>
              </a:rPr>
              <a:t>Az adatvédelmi tisztségviselő elsődleges feladata, hogy </a:t>
            </a:r>
            <a:r>
              <a:rPr lang="hu-HU" sz="2328" b="1" dirty="0">
                <a:solidFill>
                  <a:srgbClr val="4B4B4B"/>
                </a:solidFill>
                <a:latin typeface="Tele-GroteskNor"/>
              </a:rPr>
              <a:t>ellenőrző funkcióján</a:t>
            </a:r>
            <a:br>
              <a:rPr lang="hu-HU" sz="2328" b="1" dirty="0">
                <a:solidFill>
                  <a:srgbClr val="4B4B4B"/>
                </a:solidFill>
                <a:latin typeface="Tele-GroteskNor"/>
              </a:rPr>
            </a:br>
            <a:r>
              <a:rPr lang="hu-HU" sz="2328" b="1" dirty="0">
                <a:solidFill>
                  <a:srgbClr val="4B4B4B"/>
                </a:solidFill>
                <a:latin typeface="Tele-GroteskNor"/>
              </a:rPr>
              <a:t>keresztül biztosítsa a GDPR-</a:t>
            </a:r>
            <a:r>
              <a:rPr lang="hu-HU" sz="2328" b="1" dirty="0" err="1">
                <a:solidFill>
                  <a:srgbClr val="4B4B4B"/>
                </a:solidFill>
                <a:latin typeface="Tele-GroteskNor"/>
              </a:rPr>
              <a:t>nak</a:t>
            </a:r>
            <a:r>
              <a:rPr lang="hu-HU" sz="2328" b="1" dirty="0">
                <a:solidFill>
                  <a:srgbClr val="4B4B4B"/>
                </a:solidFill>
                <a:latin typeface="Tele-GroteskNor"/>
              </a:rPr>
              <a:t> való megfelelést</a:t>
            </a:r>
            <a:r>
              <a:rPr lang="hu-HU" sz="2328" dirty="0">
                <a:solidFill>
                  <a:srgbClr val="4B4B4B"/>
                </a:solidFill>
                <a:latin typeface="Tele-GroteskNor"/>
              </a:rPr>
              <a:t>. </a:t>
            </a:r>
          </a:p>
          <a:p>
            <a:pPr marL="362822" indent="-362822" algn="just" defTabSz="1219084">
              <a:buClr>
                <a:srgbClr val="00B0F0"/>
              </a:buClr>
              <a:buFont typeface="Wingdings" pitchFamily="2" charset="2"/>
              <a:buChar char="v"/>
            </a:pPr>
            <a:r>
              <a:rPr lang="hu-HU" sz="2328" dirty="0">
                <a:solidFill>
                  <a:srgbClr val="4B4B4B"/>
                </a:solidFill>
                <a:latin typeface="Tele-GroteskNor"/>
              </a:rPr>
              <a:t>A személyes adatokat érintő bármilyen visszásság, visszaélés vagy kérdés esetén </a:t>
            </a:r>
            <a:br>
              <a:rPr lang="hu-HU" sz="2328" dirty="0">
                <a:solidFill>
                  <a:srgbClr val="4B4B4B"/>
                </a:solidFill>
                <a:latin typeface="Tele-GroteskNor"/>
              </a:rPr>
            </a:br>
            <a:r>
              <a:rPr lang="hu-HU" sz="2328" dirty="0">
                <a:solidFill>
                  <a:srgbClr val="4B4B4B"/>
                </a:solidFill>
                <a:latin typeface="Tele-GroteskNor"/>
              </a:rPr>
              <a:t>az adatvédelmi Tisztségviselőhöz lehet fordulni a lenti elérhetőségek bármelyikén:</a:t>
            </a:r>
          </a:p>
          <a:p>
            <a:pPr marL="362822" indent="-362822" algn="just" defTabSz="1219084">
              <a:buClr>
                <a:srgbClr val="00B0F0"/>
              </a:buClr>
              <a:buFont typeface="Tele-GroteskNor" pitchFamily="2" charset="0"/>
              <a:buChar char="−"/>
            </a:pPr>
            <a:r>
              <a:rPr lang="hu-HU" sz="2328" dirty="0">
                <a:solidFill>
                  <a:srgbClr val="4B4B4B"/>
                </a:solidFill>
                <a:latin typeface="Tele-GroteskNor"/>
              </a:rPr>
              <a:t>Közinformatika Kft.</a:t>
            </a:r>
          </a:p>
          <a:p>
            <a:pPr marL="362822" indent="-362822" algn="just" defTabSz="1219084">
              <a:buClr>
                <a:srgbClr val="00B0F0"/>
              </a:buClr>
              <a:buFont typeface="Tele-GroteskNor" pitchFamily="2" charset="0"/>
              <a:buChar char="−"/>
            </a:pPr>
            <a:r>
              <a:rPr lang="hu-HU" sz="2328" dirty="0">
                <a:solidFill>
                  <a:srgbClr val="4B4B4B"/>
                </a:solidFill>
                <a:latin typeface="Tele-GroteskNor"/>
              </a:rPr>
              <a:t>cím: 1147 Budapest, Ilosvai Selymes u. </a:t>
            </a:r>
            <a:r>
              <a:rPr lang="hu-HU" sz="2328">
                <a:solidFill>
                  <a:srgbClr val="4B4B4B"/>
                </a:solidFill>
                <a:latin typeface="Tele-GroteskNor"/>
              </a:rPr>
              <a:t>120.; </a:t>
            </a:r>
            <a:r>
              <a:rPr lang="hu-HU" sz="2328" dirty="0">
                <a:solidFill>
                  <a:srgbClr val="4B4B4B"/>
                </a:solidFill>
                <a:latin typeface="Tele-GroteskNor"/>
              </a:rPr>
              <a:t>email: </a:t>
            </a:r>
            <a:r>
              <a:rPr lang="hu-HU" sz="2328" u="sng" dirty="0">
                <a:solidFill>
                  <a:srgbClr val="4B4B4B"/>
                </a:solidFill>
                <a:latin typeface="Tele-GroteskNor"/>
                <a:hlinkClick r:id="rId2"/>
              </a:rPr>
              <a:t>DPO@közinformatika.hu</a:t>
            </a:r>
            <a:endParaRPr lang="hu-HU" sz="2328" u="sng" dirty="0">
              <a:solidFill>
                <a:srgbClr val="4B4B4B"/>
              </a:solidFill>
              <a:latin typeface="Tele-GroteskNor"/>
            </a:endParaRPr>
          </a:p>
          <a:p>
            <a:pPr algn="just" defTabSz="1219084">
              <a:buClr>
                <a:srgbClr val="E20074"/>
              </a:buClr>
            </a:pPr>
            <a:r>
              <a:rPr lang="hu-HU" sz="2328" b="1" dirty="0">
                <a:solidFill>
                  <a:srgbClr val="4B4B4B"/>
                </a:solidFill>
                <a:latin typeface="Tele-GroteskNor"/>
              </a:rPr>
              <a:t>Adatvédelmi tisztségviselő a bejelentést tevő munkavállaló személyét</a:t>
            </a:r>
            <a:br>
              <a:rPr lang="hu-HU" sz="2328" b="1" dirty="0">
                <a:solidFill>
                  <a:srgbClr val="4B4B4B"/>
                </a:solidFill>
                <a:latin typeface="Tele-GroteskNor"/>
              </a:rPr>
            </a:br>
            <a:r>
              <a:rPr lang="hu-HU" sz="2328" b="1" dirty="0">
                <a:solidFill>
                  <a:srgbClr val="4B4B4B"/>
                </a:solidFill>
                <a:latin typeface="Tele-GroteskNor"/>
              </a:rPr>
              <a:t>titokban tartja eljárása során és azt követően is. Amennyiben az eset megkívánja</a:t>
            </a:r>
            <a:br>
              <a:rPr lang="hu-HU" sz="2328" b="1" dirty="0">
                <a:solidFill>
                  <a:srgbClr val="4B4B4B"/>
                </a:solidFill>
                <a:latin typeface="Tele-GroteskNor"/>
              </a:rPr>
            </a:br>
            <a:r>
              <a:rPr lang="hu-HU" sz="2328" b="1" dirty="0">
                <a:solidFill>
                  <a:srgbClr val="4B4B4B"/>
                </a:solidFill>
                <a:latin typeface="Tele-GroteskNor"/>
              </a:rPr>
              <a:t>az említett diszkréciót. 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1F7460CF-9159-4A6F-94FF-4B9F6CEA33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11906" y="5310535"/>
            <a:ext cx="2486112" cy="126768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  <p:extLst>
      <p:ext uri="{BB962C8B-B14F-4D97-AF65-F5344CB8AC3E}">
        <p14:creationId xmlns:p14="http://schemas.microsoft.com/office/powerpoint/2010/main" val="1080583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9FBED5B-586D-4FFC-995B-2B2E4D11D4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Köszönöm szépen a  figyelmet!</a:t>
            </a:r>
          </a:p>
        </p:txBody>
      </p:sp>
    </p:spTree>
    <p:extLst>
      <p:ext uri="{BB962C8B-B14F-4D97-AF65-F5344CB8AC3E}">
        <p14:creationId xmlns:p14="http://schemas.microsoft.com/office/powerpoint/2010/main" val="635293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1">
            <a:extLst>
              <a:ext uri="{FF2B5EF4-FFF2-40B4-BE49-F238E27FC236}">
                <a16:creationId xmlns:a16="http://schemas.microsoft.com/office/drawing/2014/main" id="{CE75E5F0-D187-4856-B7ED-0F93016426F4}"/>
              </a:ext>
            </a:extLst>
          </p:cNvPr>
          <p:cNvSpPr txBox="1">
            <a:spLocks noGrp="1"/>
          </p:cNvSpPr>
          <p:nvPr>
            <p:ph type="title"/>
          </p:nvPr>
        </p:nvSpPr>
        <p:spPr bwMode="gray">
          <a:xfrm>
            <a:off x="2070076" y="684323"/>
            <a:ext cx="10018713" cy="1752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l" defTabSz="457322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defRPr lang="de-DE" sz="3200" kern="1200" dirty="0">
                <a:solidFill>
                  <a:schemeClr val="tx2"/>
                </a:solidFill>
                <a:latin typeface="TeleGrotesk Headline Ultra" pitchFamily="2" charset="0"/>
                <a:ea typeface="+mj-ea"/>
                <a:cs typeface="TeleGrotesk Headline Ultra" pitchFamily="2" charset="0"/>
              </a:defRPr>
            </a:lvl1pPr>
            <a:lvl2pPr algn="l" defTabSz="576226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700">
                <a:solidFill>
                  <a:schemeClr val="tx2"/>
                </a:solidFill>
                <a:latin typeface="Tele-GroteskUlt" pitchFamily="2" charset="0"/>
              </a:defRPr>
            </a:lvl2pPr>
            <a:lvl3pPr algn="l" defTabSz="576226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700">
                <a:solidFill>
                  <a:schemeClr val="tx2"/>
                </a:solidFill>
                <a:latin typeface="Tele-GroteskUlt" pitchFamily="2" charset="0"/>
              </a:defRPr>
            </a:lvl3pPr>
            <a:lvl4pPr algn="l" defTabSz="576226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700">
                <a:solidFill>
                  <a:schemeClr val="tx2"/>
                </a:solidFill>
                <a:latin typeface="Tele-GroteskUlt" pitchFamily="2" charset="0"/>
              </a:defRPr>
            </a:lvl4pPr>
            <a:lvl5pPr algn="l" defTabSz="576226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700">
                <a:solidFill>
                  <a:schemeClr val="tx2"/>
                </a:solidFill>
                <a:latin typeface="Tele-GroteskUlt" pitchFamily="2" charset="0"/>
              </a:defRPr>
            </a:lvl5pPr>
            <a:lvl6pPr marL="457171" algn="l" defTabSz="576226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700">
                <a:solidFill>
                  <a:schemeClr val="tx2"/>
                </a:solidFill>
                <a:latin typeface="Tele-GroteskUlt" pitchFamily="2" charset="0"/>
              </a:defRPr>
            </a:lvl6pPr>
            <a:lvl7pPr marL="914342" algn="l" defTabSz="576226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700">
                <a:solidFill>
                  <a:schemeClr val="tx2"/>
                </a:solidFill>
                <a:latin typeface="Tele-GroteskUlt" pitchFamily="2" charset="0"/>
              </a:defRPr>
            </a:lvl7pPr>
            <a:lvl8pPr marL="1371513" algn="l" defTabSz="576226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700">
                <a:solidFill>
                  <a:schemeClr val="tx2"/>
                </a:solidFill>
                <a:latin typeface="Tele-GroteskUlt" pitchFamily="2" charset="0"/>
              </a:defRPr>
            </a:lvl8pPr>
            <a:lvl9pPr marL="1828683" algn="l" defTabSz="576226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700">
                <a:solidFill>
                  <a:schemeClr val="tx2"/>
                </a:solidFill>
                <a:latin typeface="Tele-GroteskUlt" pitchFamily="2" charset="0"/>
              </a:defRPr>
            </a:lvl9pPr>
          </a:lstStyle>
          <a:p>
            <a:pPr defTabSz="483892">
              <a:defRPr/>
            </a:pPr>
            <a:r>
              <a:rPr lang="hu-HU" sz="3386" dirty="0">
                <a:solidFill>
                  <a:schemeClr val="accent1">
                    <a:lumMod val="75000"/>
                  </a:schemeClr>
                </a:solidFill>
              </a:rPr>
              <a:t>GDPR – Adatkezelők, Adatfeldolgozók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92482FD6-3C3E-4B4B-B700-F3C0906C9E3E}"/>
              </a:ext>
            </a:extLst>
          </p:cNvPr>
          <p:cNvSpPr txBox="1"/>
          <p:nvPr/>
        </p:nvSpPr>
        <p:spPr bwMode="gray">
          <a:xfrm>
            <a:off x="1600910" y="1560622"/>
            <a:ext cx="8990179" cy="494783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6186" tIns="38093" rIns="76186" bIns="38093" numCol="1" rtlCol="0" anchor="t" anchorCtr="0" compatLnSpc="1">
            <a:prstTxWarp prst="textNoShape">
              <a:avLst/>
            </a:prstTxWarp>
            <a:noAutofit/>
          </a:bodyPr>
          <a:lstStyle/>
          <a:p>
            <a:pPr algn="just" defTabSz="1219084">
              <a:buClr>
                <a:srgbClr val="E20074"/>
              </a:buClr>
            </a:pPr>
            <a:r>
              <a:rPr lang="hu-HU" sz="2381" dirty="0">
                <a:solidFill>
                  <a:schemeClr val="accent1">
                    <a:lumMod val="75000"/>
                  </a:schemeClr>
                </a:solidFill>
                <a:latin typeface="Tele-GroteskNor"/>
              </a:rPr>
              <a:t>Adatkezelő</a:t>
            </a:r>
          </a:p>
          <a:p>
            <a:pPr marL="362822" indent="-362822" algn="just" defTabSz="1219084">
              <a:buClr>
                <a:srgbClr val="00B0F0"/>
              </a:buClr>
              <a:buFont typeface="Wingdings" pitchFamily="2" charset="2"/>
              <a:buChar char="v"/>
            </a:pPr>
            <a:r>
              <a:rPr lang="hu-HU" sz="2381" dirty="0">
                <a:solidFill>
                  <a:srgbClr val="4B4B4B"/>
                </a:solidFill>
                <a:latin typeface="Tele-GroteskNor"/>
              </a:rPr>
              <a:t>Mindenkire, aki személyes – ügyfél és/vagy munkavállalói adatokat</a:t>
            </a:r>
            <a:br>
              <a:rPr lang="hu-HU" sz="2381" dirty="0">
                <a:solidFill>
                  <a:srgbClr val="4B4B4B"/>
                </a:solidFill>
                <a:latin typeface="Tele-GroteskNor"/>
              </a:rPr>
            </a:br>
            <a:r>
              <a:rPr lang="hu-HU" sz="2381" dirty="0">
                <a:solidFill>
                  <a:srgbClr val="4B4B4B"/>
                </a:solidFill>
                <a:latin typeface="Tele-GroteskNor"/>
              </a:rPr>
              <a:t> kezel (rögzít, gyűjt, tárol, használ, módosít vagy továbbít, vagyis aki </a:t>
            </a:r>
            <a:br>
              <a:rPr lang="hu-HU" sz="2381" dirty="0">
                <a:solidFill>
                  <a:srgbClr val="4B4B4B"/>
                </a:solidFill>
                <a:latin typeface="Tele-GroteskNor"/>
              </a:rPr>
            </a:br>
            <a:r>
              <a:rPr lang="hu-HU" sz="2381" dirty="0">
                <a:solidFill>
                  <a:srgbClr val="4B4B4B"/>
                </a:solidFill>
                <a:latin typeface="Tele-GroteskNor"/>
              </a:rPr>
              <a:t> az adatkezelés célját és eszközeit meghatározza) </a:t>
            </a:r>
            <a:r>
              <a:rPr lang="hu-HU" sz="2381" dirty="0">
                <a:solidFill>
                  <a:srgbClr val="4B4B4B"/>
                </a:solidFill>
                <a:latin typeface="Tele-GroteskNor"/>
                <a:sym typeface="Wingdings" panose="05000000000000000000" pitchFamily="2" charset="2"/>
              </a:rPr>
              <a:t> ún.</a:t>
            </a:r>
            <a:r>
              <a:rPr lang="hu-HU" sz="2381" dirty="0">
                <a:solidFill>
                  <a:srgbClr val="4B4B4B"/>
                </a:solidFill>
                <a:latin typeface="Tele-GroteskNor"/>
              </a:rPr>
              <a:t> </a:t>
            </a:r>
            <a:r>
              <a:rPr lang="hu-HU" sz="2381" i="1" dirty="0">
                <a:solidFill>
                  <a:srgbClr val="4B4B4B"/>
                </a:solidFill>
                <a:latin typeface="Tele-GroteskNor"/>
              </a:rPr>
              <a:t>Adatkezelő</a:t>
            </a:r>
          </a:p>
          <a:p>
            <a:pPr marL="362822" indent="-362822" algn="just" defTabSz="1219084">
              <a:buClr>
                <a:srgbClr val="00B0F0"/>
              </a:buClr>
              <a:buFont typeface="Wingdings" pitchFamily="2" charset="2"/>
              <a:buChar char="v"/>
            </a:pPr>
            <a:endParaRPr lang="hu-HU" sz="2381" i="1" dirty="0">
              <a:solidFill>
                <a:srgbClr val="4B4B4B"/>
              </a:solidFill>
              <a:latin typeface="Tele-GroteskNor"/>
            </a:endParaRPr>
          </a:p>
          <a:p>
            <a:pPr algn="just" defTabSz="1219084">
              <a:buClr>
                <a:srgbClr val="00B0F0"/>
              </a:buClr>
            </a:pPr>
            <a:r>
              <a:rPr lang="hu-HU" sz="2381" dirty="0">
                <a:solidFill>
                  <a:schemeClr val="accent1">
                    <a:lumMod val="75000"/>
                  </a:schemeClr>
                </a:solidFill>
                <a:latin typeface="Tele-GroteskNor"/>
              </a:rPr>
              <a:t>Adatfeldolgozó</a:t>
            </a:r>
          </a:p>
          <a:p>
            <a:pPr marL="362822" indent="-362822" algn="just" defTabSz="1219084">
              <a:buClr>
                <a:srgbClr val="00B0F0"/>
              </a:buClr>
              <a:buFont typeface="Wingdings" pitchFamily="2" charset="2"/>
              <a:buChar char="v"/>
            </a:pPr>
            <a:r>
              <a:rPr lang="hu-HU" sz="2381" i="1" dirty="0">
                <a:solidFill>
                  <a:srgbClr val="4B4B4B"/>
                </a:solidFill>
                <a:latin typeface="Tele-GroteskNor"/>
              </a:rPr>
              <a:t>A</a:t>
            </a:r>
            <a:r>
              <a:rPr lang="hu-HU" sz="2381" dirty="0">
                <a:solidFill>
                  <a:srgbClr val="4B4B4B"/>
                </a:solidFill>
                <a:latin typeface="Tele-GroteskNor"/>
              </a:rPr>
              <a:t>kinek továbbításra kerül az adat, azaz az adatkezelő </a:t>
            </a:r>
            <a:br>
              <a:rPr lang="hu-HU" sz="2381" dirty="0">
                <a:solidFill>
                  <a:srgbClr val="4B4B4B"/>
                </a:solidFill>
                <a:latin typeface="Tele-GroteskNor"/>
              </a:rPr>
            </a:br>
            <a:r>
              <a:rPr lang="hu-HU" sz="2381" dirty="0">
                <a:solidFill>
                  <a:srgbClr val="4B4B4B"/>
                </a:solidFill>
                <a:latin typeface="Tele-GroteskNor"/>
              </a:rPr>
              <a:t>nevében személyes adatokat kezel </a:t>
            </a:r>
            <a:r>
              <a:rPr lang="hu-HU" sz="2381" dirty="0">
                <a:solidFill>
                  <a:srgbClr val="4B4B4B"/>
                </a:solidFill>
                <a:latin typeface="Tele-GroteskNor"/>
                <a:sym typeface="Wingdings" panose="05000000000000000000" pitchFamily="2" charset="2"/>
              </a:rPr>
              <a:t> </a:t>
            </a:r>
            <a:r>
              <a:rPr lang="hu-HU" sz="2381" dirty="0">
                <a:solidFill>
                  <a:srgbClr val="4B4B4B"/>
                </a:solidFill>
                <a:latin typeface="Tele-GroteskNor"/>
              </a:rPr>
              <a:t>ún. </a:t>
            </a:r>
            <a:r>
              <a:rPr lang="hu-HU" sz="2381" i="1" dirty="0">
                <a:solidFill>
                  <a:srgbClr val="4B4B4B"/>
                </a:solidFill>
                <a:latin typeface="Tele-GroteskNor"/>
              </a:rPr>
              <a:t>Adatfeldolgozó</a:t>
            </a:r>
            <a:endParaRPr lang="hu-HU" sz="2381" dirty="0">
              <a:solidFill>
                <a:srgbClr val="4B4B4B"/>
              </a:solidFill>
              <a:latin typeface="Tele-GroteskNor"/>
            </a:endParaRPr>
          </a:p>
          <a:p>
            <a:pPr algn="just" defTabSz="1219084">
              <a:buClr>
                <a:srgbClr val="E20074"/>
              </a:buClr>
            </a:pPr>
            <a:endParaRPr lang="hu-HU" sz="2381" dirty="0">
              <a:solidFill>
                <a:srgbClr val="4B4B4B"/>
              </a:solidFill>
              <a:latin typeface="Tele-GroteskNor"/>
            </a:endParaRPr>
          </a:p>
          <a:p>
            <a:pPr algn="just" defTabSz="1219084">
              <a:buClr>
                <a:srgbClr val="00B0F0"/>
              </a:buClr>
            </a:pPr>
            <a:r>
              <a:rPr lang="hu-HU" sz="2381" dirty="0">
                <a:solidFill>
                  <a:schemeClr val="accent1">
                    <a:lumMod val="75000"/>
                  </a:schemeClr>
                </a:solidFill>
                <a:latin typeface="Tele-GroteskNor"/>
              </a:rPr>
              <a:t>Címzett</a:t>
            </a:r>
          </a:p>
          <a:p>
            <a:pPr marL="362822" indent="-362822" algn="just" defTabSz="1219084">
              <a:buClr>
                <a:srgbClr val="00B0F0"/>
              </a:buClr>
              <a:buFont typeface="Wingdings" pitchFamily="2" charset="2"/>
              <a:buChar char="v"/>
            </a:pPr>
            <a:r>
              <a:rPr lang="hu-HU" sz="2381" dirty="0">
                <a:solidFill>
                  <a:srgbClr val="4B4B4B"/>
                </a:solidFill>
              </a:rPr>
              <a:t>Az a természetes vagy jogi személy, közhatalmi szerv,</a:t>
            </a:r>
            <a:br>
              <a:rPr lang="hu-HU" sz="2381" dirty="0">
                <a:solidFill>
                  <a:srgbClr val="4B4B4B"/>
                </a:solidFill>
              </a:rPr>
            </a:br>
            <a:r>
              <a:rPr lang="hu-HU" sz="2381" dirty="0">
                <a:solidFill>
                  <a:srgbClr val="4B4B4B"/>
                </a:solidFill>
              </a:rPr>
              <a:t>ügynökség vagy bármely egyéb szerv, akivel vagy amellyel </a:t>
            </a:r>
            <a:br>
              <a:rPr lang="hu-HU" sz="2381" dirty="0">
                <a:solidFill>
                  <a:srgbClr val="4B4B4B"/>
                </a:solidFill>
              </a:rPr>
            </a:br>
            <a:r>
              <a:rPr lang="hu-HU" sz="2381" dirty="0">
                <a:solidFill>
                  <a:srgbClr val="4B4B4B"/>
                </a:solidFill>
              </a:rPr>
              <a:t>a személyes adatot közlik </a:t>
            </a:r>
            <a:r>
              <a:rPr lang="hu-HU" sz="2381" dirty="0">
                <a:solidFill>
                  <a:srgbClr val="4B4B4B"/>
                </a:solidFill>
                <a:sym typeface="Wingdings" panose="05000000000000000000" pitchFamily="2" charset="2"/>
              </a:rPr>
              <a:t> Címzett</a:t>
            </a:r>
            <a:endParaRPr lang="hu-HU" sz="2381" dirty="0">
              <a:solidFill>
                <a:srgbClr val="4B4B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353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678C64-F14E-445B-A149-16FCB0152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000957"/>
          </a:xfrm>
        </p:spPr>
        <p:txBody>
          <a:bodyPr/>
          <a:lstStyle/>
          <a:p>
            <a:r>
              <a:rPr lang="hu-HU" dirty="0"/>
              <a:t>GDPR Célja</a:t>
            </a:r>
          </a:p>
        </p:txBody>
      </p:sp>
      <p:sp>
        <p:nvSpPr>
          <p:cNvPr id="3" name="Téglalap 2">
            <a:extLst>
              <a:ext uri="{FF2B5EF4-FFF2-40B4-BE49-F238E27FC236}">
                <a16:creationId xmlns:a16="http://schemas.microsoft.com/office/drawing/2014/main" id="{C18CFF08-4045-4F4C-8888-4C0B78B83282}"/>
              </a:ext>
            </a:extLst>
          </p:cNvPr>
          <p:cNvSpPr/>
          <p:nvPr/>
        </p:nvSpPr>
        <p:spPr>
          <a:xfrm>
            <a:off x="1548805" y="2066704"/>
            <a:ext cx="9889724" cy="1711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0"/>
              </a:spcAft>
              <a:buClr>
                <a:srgbClr val="00B0F0"/>
              </a:buClr>
              <a:buFont typeface="Wingdings" panose="05000000000000000000" pitchFamily="2" charset="2"/>
              <a:buChar char="v"/>
            </a:pP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személyes adatok megfelelő biztonságának, védelmének megvalósítása;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Clr>
                <a:srgbClr val="00B0F0"/>
              </a:buClr>
              <a:buFont typeface="Wingdings" panose="05000000000000000000" pitchFamily="2" charset="2"/>
              <a:buChar char="v"/>
            </a:pP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adatok kezelése, felhasználása átláthatóságának biztosítása;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Clr>
                <a:srgbClr val="00B0F0"/>
              </a:buClr>
              <a:buFont typeface="Wingdings" panose="05000000000000000000" pitchFamily="2" charset="2"/>
              <a:buChar char="v"/>
            </a:pP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személyek jogainak bővítése (természetes személy), azaz nagyobb fokú rendelkezés a személyes adatok felett</a:t>
            </a:r>
          </a:p>
        </p:txBody>
      </p:sp>
    </p:spTree>
    <p:extLst>
      <p:ext uri="{BB962C8B-B14F-4D97-AF65-F5344CB8AC3E}">
        <p14:creationId xmlns:p14="http://schemas.microsoft.com/office/powerpoint/2010/main" val="1149949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3F3CF02-DBB9-4EC2-801D-34F0A0F28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8901" y="1"/>
            <a:ext cx="10018713" cy="1284236"/>
          </a:xfrm>
        </p:spPr>
        <p:txBody>
          <a:bodyPr/>
          <a:lstStyle/>
          <a:p>
            <a:r>
              <a:rPr lang="hu-HU" dirty="0"/>
              <a:t>Mi számít személyes adatnak</a:t>
            </a:r>
          </a:p>
        </p:txBody>
      </p:sp>
      <p:sp>
        <p:nvSpPr>
          <p:cNvPr id="3" name="Téglalap 2">
            <a:extLst>
              <a:ext uri="{FF2B5EF4-FFF2-40B4-BE49-F238E27FC236}">
                <a16:creationId xmlns:a16="http://schemas.microsoft.com/office/drawing/2014/main" id="{EEF1B35F-A2D3-45A2-8E53-91DC5667871D}"/>
              </a:ext>
            </a:extLst>
          </p:cNvPr>
          <p:cNvSpPr/>
          <p:nvPr/>
        </p:nvSpPr>
        <p:spPr>
          <a:xfrm>
            <a:off x="1538796" y="1454394"/>
            <a:ext cx="691274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2822" indent="-362822" algn="just" defTabSz="1219084">
              <a:buClr>
                <a:srgbClr val="00B0F0"/>
              </a:buClr>
              <a:buFont typeface="Wingdings" pitchFamily="2" charset="2"/>
              <a:buChar char="v"/>
            </a:pPr>
            <a:r>
              <a:rPr lang="hu-HU" dirty="0">
                <a:latin typeface="Calibri" panose="020F0502020204030204" pitchFamily="34" charset="0"/>
                <a:cs typeface="Times New Roman" panose="02020603050405020304" pitchFamily="18" charset="0"/>
              </a:rPr>
              <a:t>Bármely azonosított vagy azonosítható természetes személyre vonatkozó bármely információ. Ilyenek például: </a:t>
            </a:r>
          </a:p>
          <a:p>
            <a:pPr algn="just" defTabSz="1219084">
              <a:buClr>
                <a:srgbClr val="00B0F0"/>
              </a:buClr>
            </a:pPr>
            <a:endParaRPr lang="hu-HU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 defTabSz="1219084">
              <a:buClr>
                <a:srgbClr val="00B0F0"/>
              </a:buClr>
              <a:buFont typeface="Wingdings" panose="05000000000000000000" pitchFamily="2" charset="2"/>
              <a:buChar char="q"/>
            </a:pPr>
            <a:r>
              <a:rPr lang="hu-HU" dirty="0">
                <a:latin typeface="Calibri" panose="020F0502020204030204" pitchFamily="34" charset="0"/>
                <a:cs typeface="Times New Roman" panose="02020603050405020304" pitchFamily="18" charset="0"/>
              </a:rPr>
              <a:t>Név </a:t>
            </a:r>
          </a:p>
          <a:p>
            <a:pPr marL="285750" indent="-285750" algn="just" defTabSz="1219084">
              <a:buClr>
                <a:srgbClr val="00B0F0"/>
              </a:buClr>
              <a:buFont typeface="Wingdings" panose="05000000000000000000" pitchFamily="2" charset="2"/>
              <a:buChar char="q"/>
            </a:pPr>
            <a:r>
              <a:rPr lang="hu-HU" dirty="0">
                <a:latin typeface="Calibri" panose="020F0502020204030204" pitchFamily="34" charset="0"/>
                <a:cs typeface="Times New Roman" panose="02020603050405020304" pitchFamily="18" charset="0"/>
              </a:rPr>
              <a:t>Lakcím</a:t>
            </a:r>
          </a:p>
          <a:p>
            <a:pPr marL="285750" indent="-285750" algn="just" defTabSz="1219084">
              <a:buClr>
                <a:srgbClr val="00B0F0"/>
              </a:buClr>
              <a:buFont typeface="Wingdings" panose="05000000000000000000" pitchFamily="2" charset="2"/>
              <a:buChar char="q"/>
            </a:pPr>
            <a:r>
              <a:rPr lang="hu-HU" dirty="0">
                <a:latin typeface="Calibri" panose="020F0502020204030204" pitchFamily="34" charset="0"/>
                <a:cs typeface="Times New Roman" panose="02020603050405020304" pitchFamily="18" charset="0"/>
              </a:rPr>
              <a:t>Születési adatok</a:t>
            </a:r>
          </a:p>
          <a:p>
            <a:pPr algn="just" defTabSz="1219084">
              <a:buClr>
                <a:srgbClr val="E20074"/>
              </a:buClr>
            </a:pPr>
            <a:endParaRPr lang="hu-HU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defTabSz="1219084">
              <a:buClr>
                <a:srgbClr val="E20074"/>
              </a:buClr>
            </a:pPr>
            <a:r>
              <a:rPr lang="hu-HU" dirty="0">
                <a:latin typeface="Calibri" panose="020F0502020204030204" pitchFamily="34" charset="0"/>
                <a:cs typeface="Times New Roman" panose="02020603050405020304" pitchFamily="18" charset="0"/>
              </a:rPr>
              <a:t>Érdekesebbek:</a:t>
            </a:r>
          </a:p>
          <a:p>
            <a:pPr marL="285750" indent="-285750" algn="just" defTabSz="1219084">
              <a:buClr>
                <a:srgbClr val="00B0F0"/>
              </a:buClr>
              <a:buFont typeface="Wingdings" panose="05000000000000000000" pitchFamily="2" charset="2"/>
              <a:buChar char="q"/>
            </a:pPr>
            <a:r>
              <a:rPr lang="hu-HU" dirty="0">
                <a:latin typeface="Calibri" panose="020F0502020204030204" pitchFamily="34" charset="0"/>
                <a:cs typeface="Times New Roman" panose="02020603050405020304" pitchFamily="18" charset="0"/>
              </a:rPr>
              <a:t>IP cím</a:t>
            </a:r>
          </a:p>
          <a:p>
            <a:pPr marL="285750" indent="-285750" algn="just" defTabSz="1219084">
              <a:buClr>
                <a:srgbClr val="00B0F0"/>
              </a:buClr>
              <a:buFont typeface="Wingdings" panose="05000000000000000000" pitchFamily="2" charset="2"/>
              <a:buChar char="q"/>
            </a:pPr>
            <a:r>
              <a:rPr lang="hu-HU" dirty="0">
                <a:latin typeface="Calibri" panose="020F0502020204030204" pitchFamily="34" charset="0"/>
                <a:cs typeface="Times New Roman" panose="02020603050405020304" pitchFamily="18" charset="0"/>
              </a:rPr>
              <a:t>online azonosító</a:t>
            </a:r>
          </a:p>
          <a:p>
            <a:pPr marL="285750" indent="-285750" algn="just" defTabSz="1219084">
              <a:buClr>
                <a:srgbClr val="00B0F0"/>
              </a:buClr>
              <a:buFont typeface="Wingdings" panose="05000000000000000000" pitchFamily="2" charset="2"/>
              <a:buChar char="q"/>
            </a:pPr>
            <a:r>
              <a:rPr lang="hu-HU" dirty="0" err="1">
                <a:latin typeface="Calibri" panose="020F0502020204030204" pitchFamily="34" charset="0"/>
                <a:cs typeface="Times New Roman" panose="02020603050405020304" pitchFamily="18" charset="0"/>
              </a:rPr>
              <a:t>Cookie</a:t>
            </a:r>
            <a:endParaRPr lang="hu-HU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 defTabSz="1219084">
              <a:buClr>
                <a:srgbClr val="00B0F0"/>
              </a:buClr>
              <a:buFont typeface="Wingdings" panose="05000000000000000000" pitchFamily="2" charset="2"/>
              <a:buChar char="q"/>
            </a:pPr>
            <a:r>
              <a:rPr lang="hu-HU" dirty="0">
                <a:latin typeface="Calibri" panose="020F0502020204030204" pitchFamily="34" charset="0"/>
                <a:cs typeface="Times New Roman" panose="02020603050405020304" pitchFamily="18" charset="0"/>
              </a:rPr>
              <a:t>IMEI szám</a:t>
            </a:r>
          </a:p>
          <a:p>
            <a:pPr algn="just" defTabSz="1219084">
              <a:buClr>
                <a:srgbClr val="E20074"/>
              </a:buClr>
            </a:pPr>
            <a:endParaRPr lang="hu-HU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6F4E5DA3-F03B-4785-A608-9D7EF31015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8404" y="3859716"/>
            <a:ext cx="2672932" cy="171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355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0B9EBC2-C7B0-4C0B-9558-BE12552BA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2066" y="268550"/>
            <a:ext cx="10018713" cy="645850"/>
          </a:xfrm>
        </p:spPr>
        <p:txBody>
          <a:bodyPr>
            <a:normAutofit fontScale="90000"/>
          </a:bodyPr>
          <a:lstStyle/>
          <a:p>
            <a:r>
              <a:rPr lang="hu-HU" dirty="0"/>
              <a:t>Különleges személyes adat</a:t>
            </a:r>
          </a:p>
        </p:txBody>
      </p:sp>
      <p:sp>
        <p:nvSpPr>
          <p:cNvPr id="3" name="Téglalap 2">
            <a:extLst>
              <a:ext uri="{FF2B5EF4-FFF2-40B4-BE49-F238E27FC236}">
                <a16:creationId xmlns:a16="http://schemas.microsoft.com/office/drawing/2014/main" id="{7B8B1B4C-2810-4F2A-9A91-E1ED90F8259D}"/>
              </a:ext>
            </a:extLst>
          </p:cNvPr>
          <p:cNvSpPr/>
          <p:nvPr/>
        </p:nvSpPr>
        <p:spPr>
          <a:xfrm>
            <a:off x="1592063" y="1908251"/>
            <a:ext cx="9265328" cy="1663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Clr>
                <a:srgbClr val="00B0F0"/>
              </a:buClr>
              <a:buFont typeface="Wingdings" panose="05000000000000000000" pitchFamily="2" charset="2"/>
              <a:buChar char="v"/>
            </a:pPr>
            <a:r>
              <a:rPr lang="hu-HU" dirty="0">
                <a:latin typeface="Calibri" panose="020F0502020204030204" pitchFamily="34" charset="0"/>
                <a:cs typeface="Times New Roman" panose="02020603050405020304" pitchFamily="18" charset="0"/>
              </a:rPr>
              <a:t>A rendeletben foglalt definíció szerint: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faji vagy etnikai származásra, politikai véleményre, vallási vagy világnézeti meggyőződésre vagy szakszervezeti tagságra utaló személyes adatok, valamint a természetes személyek egyedi azonosítását célzó genetikai és </a:t>
            </a:r>
            <a:r>
              <a:rPr lang="hu-H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biometrikus</a:t>
            </a: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adatok, az egészségügyi adatok és a természetes személyek szexuális életére vagy szexuális irányultságára vonatkozó személyes adatok.</a:t>
            </a:r>
          </a:p>
        </p:txBody>
      </p:sp>
    </p:spTree>
    <p:extLst>
      <p:ext uri="{BB962C8B-B14F-4D97-AF65-F5344CB8AC3E}">
        <p14:creationId xmlns:p14="http://schemas.microsoft.com/office/powerpoint/2010/main" val="1407016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E8F1281-49FE-4B2A-8960-1A3216DCA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3189" y="321816"/>
            <a:ext cx="10018713" cy="929936"/>
          </a:xfrm>
        </p:spPr>
        <p:txBody>
          <a:bodyPr/>
          <a:lstStyle/>
          <a:p>
            <a:r>
              <a:rPr lang="hu-HU" dirty="0"/>
              <a:t>Mikor kezelhető személyes adat?</a:t>
            </a:r>
          </a:p>
        </p:txBody>
      </p:sp>
      <p:sp>
        <p:nvSpPr>
          <p:cNvPr id="3" name="Téglalap 2">
            <a:extLst>
              <a:ext uri="{FF2B5EF4-FFF2-40B4-BE49-F238E27FC236}">
                <a16:creationId xmlns:a16="http://schemas.microsoft.com/office/drawing/2014/main" id="{9D070799-3F2C-4089-ACF7-24EA9EE9D3F1}"/>
              </a:ext>
            </a:extLst>
          </p:cNvPr>
          <p:cNvSpPr/>
          <p:nvPr/>
        </p:nvSpPr>
        <p:spPr>
          <a:xfrm>
            <a:off x="2506461" y="1626904"/>
            <a:ext cx="7480917" cy="3891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0"/>
              </a:spcAft>
              <a:buClr>
                <a:srgbClr val="00B0F0"/>
              </a:buClr>
              <a:buFont typeface="Courier New" panose="02070309020205020404" pitchFamily="49" charset="0"/>
              <a:buChar char="o"/>
            </a:pPr>
            <a:r>
              <a:rPr lang="hu-HU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 az adatkezelés törvényen alapul</a:t>
            </a:r>
            <a:endParaRPr lang="hu-H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Clr>
                <a:srgbClr val="00B0F0"/>
              </a:buClr>
              <a:buFont typeface="Courier New" panose="02070309020205020404" pitchFamily="49" charset="0"/>
              <a:buChar char="o"/>
            </a:pPr>
            <a:r>
              <a:rPr lang="hu-HU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 az érintett hozzájárulását adta az adatai kezeléséhez</a:t>
            </a:r>
            <a:endParaRPr lang="hu-H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Clr>
                <a:srgbClr val="00B0F0"/>
              </a:buClr>
              <a:buFont typeface="Courier New" panose="02070309020205020404" pitchFamily="49" charset="0"/>
              <a:buChar char="o"/>
            </a:pPr>
            <a:r>
              <a:rPr lang="hu-HU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 az adatok szerződés teljesítéséhez szükségesek</a:t>
            </a:r>
            <a:endParaRPr lang="hu-H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Clr>
                <a:srgbClr val="00B0F0"/>
              </a:buClr>
              <a:buFont typeface="Courier New" panose="02070309020205020404" pitchFamily="49" charset="0"/>
              <a:buChar char="o"/>
            </a:pPr>
            <a:r>
              <a:rPr lang="hu-HU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 az érintett Létfontosságú Érdeke védelme miatt szükséges azon adatok kezelése</a:t>
            </a:r>
            <a:endParaRPr lang="hu-H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Clr>
                <a:srgbClr val="00B0F0"/>
              </a:buClr>
              <a:buFont typeface="Courier New" panose="02070309020205020404" pitchFamily="49" charset="0"/>
              <a:buChar char="o"/>
            </a:pPr>
            <a:r>
              <a:rPr lang="hu-HU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 az adatkezelés közérdekű vagy az adatkezelőre ruházott közhatalmi jogosítvány gyakorlásának keretében végzett feladat ellátásához szükséges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Clr>
                <a:srgbClr val="00B0F0"/>
              </a:buClr>
              <a:buFont typeface="Courier New" panose="02070309020205020404" pitchFamily="49" charset="0"/>
              <a:buChar char="o"/>
            </a:pPr>
            <a:r>
              <a:rPr lang="hu-HU" i="1" dirty="0">
                <a:latin typeface="Calibri" panose="020F0502020204030204" pitchFamily="34" charset="0"/>
                <a:cs typeface="Times New Roman" panose="02020603050405020304" pitchFamily="18" charset="0"/>
              </a:rPr>
              <a:t> Ha az adatkezelés az adatkezelő vagy egy harmadik fél jogos érdekeinek érvényesítéséhez szükséges,</a:t>
            </a:r>
          </a:p>
        </p:txBody>
      </p:sp>
    </p:spTree>
    <p:extLst>
      <p:ext uri="{BB962C8B-B14F-4D97-AF65-F5344CB8AC3E}">
        <p14:creationId xmlns:p14="http://schemas.microsoft.com/office/powerpoint/2010/main" val="1565360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6EB19A1-DA33-4960-BD5E-64EE29B4A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558" y="2236097"/>
            <a:ext cx="11494883" cy="527588"/>
          </a:xfrm>
        </p:spPr>
        <p:txBody>
          <a:bodyPr>
            <a:normAutofit fontScale="90000"/>
          </a:bodyPr>
          <a:lstStyle/>
          <a:p>
            <a:r>
              <a:rPr lang="hu-HU" dirty="0"/>
              <a:t>GDPR – legfőbb alapelvei</a:t>
            </a: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84A491A0-406E-45B1-9EEB-4731E7D31E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7321" y="3030308"/>
            <a:ext cx="2837356" cy="2128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315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>
            <a:extLst>
              <a:ext uri="{FF2B5EF4-FFF2-40B4-BE49-F238E27FC236}">
                <a16:creationId xmlns:a16="http://schemas.microsoft.com/office/drawing/2014/main" id="{27322AA0-CEE7-4616-98D0-9AC4AD5EE714}"/>
              </a:ext>
            </a:extLst>
          </p:cNvPr>
          <p:cNvSpPr txBox="1">
            <a:spLocks/>
          </p:cNvSpPr>
          <p:nvPr/>
        </p:nvSpPr>
        <p:spPr>
          <a:xfrm>
            <a:off x="322523" y="333126"/>
            <a:ext cx="11494883" cy="527588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u-HU"/>
              <a:t>GDPR – legfőbb alapelvei</a:t>
            </a:r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92B88D28-B794-4ECB-8A9E-62CA8DDDA253}"/>
              </a:ext>
            </a:extLst>
          </p:cNvPr>
          <p:cNvSpPr txBox="1"/>
          <p:nvPr/>
        </p:nvSpPr>
        <p:spPr>
          <a:xfrm>
            <a:off x="2104008" y="1306683"/>
            <a:ext cx="730632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B0F0"/>
              </a:buClr>
              <a:buFont typeface="Wingdings" panose="05000000000000000000" pitchFamily="2" charset="2"/>
              <a:buChar char="v"/>
            </a:pPr>
            <a:r>
              <a:rPr lang="hu-HU" b="1" dirty="0"/>
              <a:t>Megőrzési idő</a:t>
            </a:r>
          </a:p>
          <a:p>
            <a:endParaRPr lang="hu-HU" dirty="0"/>
          </a:p>
          <a:p>
            <a:pPr marL="285750" indent="-285750">
              <a:buClr>
                <a:srgbClr val="00B0F0"/>
              </a:buClr>
              <a:buFont typeface="Courier New" panose="02070309020205020404" pitchFamily="49" charset="0"/>
              <a:buChar char="o"/>
            </a:pPr>
            <a:r>
              <a:rPr lang="hu-HU" dirty="0"/>
              <a:t>A törvény által meghatározott megőrzési idő</a:t>
            </a:r>
          </a:p>
          <a:p>
            <a:pPr marL="285750" indent="-285750">
              <a:buClr>
                <a:srgbClr val="00B0F0"/>
              </a:buClr>
              <a:buFont typeface="Courier New" panose="02070309020205020404" pitchFamily="49" charset="0"/>
              <a:buChar char="o"/>
            </a:pPr>
            <a:r>
              <a:rPr lang="hu-HU" dirty="0"/>
              <a:t>Ha ez nem teljesül, nagy valószínűséggel az ügyfél hozzájárulása volt a jogalap.</a:t>
            </a:r>
          </a:p>
          <a:p>
            <a:pPr marL="742950" lvl="1" indent="-285750"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hu-HU" dirty="0"/>
              <a:t>Ebben az esetben a cél elérése pillanatáig, illetve a hozzájárulás visszavonásáig kezelhetőek az adatok 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77892524-B498-4004-AAD5-0FB546D2DF66}"/>
              </a:ext>
            </a:extLst>
          </p:cNvPr>
          <p:cNvSpPr txBox="1"/>
          <p:nvPr/>
        </p:nvSpPr>
        <p:spPr>
          <a:xfrm>
            <a:off x="2104008" y="4337975"/>
            <a:ext cx="73063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B0F0"/>
              </a:buClr>
              <a:buFont typeface="Wingdings" panose="05000000000000000000" pitchFamily="2" charset="2"/>
              <a:buChar char="v"/>
            </a:pPr>
            <a:r>
              <a:rPr lang="hu-HU" b="1" dirty="0"/>
              <a:t>Adattakarékosság</a:t>
            </a:r>
          </a:p>
          <a:p>
            <a:pPr marL="285750" indent="-285750">
              <a:buClr>
                <a:srgbClr val="00B0F0"/>
              </a:buClr>
              <a:buFont typeface="Wingdings" panose="05000000000000000000" pitchFamily="2" charset="2"/>
              <a:buChar char="v"/>
            </a:pPr>
            <a:endParaRPr lang="hu-HU" dirty="0"/>
          </a:p>
          <a:p>
            <a:pPr marL="285750" indent="-285750">
              <a:buClr>
                <a:srgbClr val="00B0F0"/>
              </a:buClr>
              <a:buFont typeface="Courier New" panose="02070309020205020404" pitchFamily="49" charset="0"/>
              <a:buChar char="o"/>
            </a:pPr>
            <a:r>
              <a:rPr lang="hu-HU" dirty="0"/>
              <a:t>Fölöslegesen nem szabad adatot felvenni csak is annyit amennyi</a:t>
            </a:r>
          </a:p>
          <a:p>
            <a:pPr marL="742950" lvl="1" indent="-285750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hu-HU" dirty="0"/>
              <a:t> jogszabály által meghatározott</a:t>
            </a:r>
          </a:p>
          <a:p>
            <a:pPr marL="742950" lvl="1" indent="-285750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hu-HU" dirty="0"/>
              <a:t>a feladat ellátásához szükséges</a:t>
            </a:r>
          </a:p>
          <a:p>
            <a:pPr marL="742950" lvl="1" indent="-285750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hu-HU" dirty="0"/>
              <a:t>az ügyfél hozzájárult</a:t>
            </a: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CDBABD9D-0574-4714-82A2-74B53E46F1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7722" y="111624"/>
            <a:ext cx="2118177" cy="119505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  <p:extLst>
      <p:ext uri="{BB962C8B-B14F-4D97-AF65-F5344CB8AC3E}">
        <p14:creationId xmlns:p14="http://schemas.microsoft.com/office/powerpoint/2010/main" val="307083924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KnG_Rv4NkW7WDo0_7g1V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is">
  <a:themeElements>
    <a:clrScheme name="Parallaxis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is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is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359</TotalTime>
  <Words>1271</Words>
  <Application>Microsoft Office PowerPoint</Application>
  <PresentationFormat>Szélesvásznú</PresentationFormat>
  <Paragraphs>147</Paragraphs>
  <Slides>23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10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23</vt:i4>
      </vt:variant>
    </vt:vector>
  </HeadingPairs>
  <TitlesOfParts>
    <vt:vector size="34" baseType="lpstr">
      <vt:lpstr>Arial</vt:lpstr>
      <vt:lpstr>Calibri</vt:lpstr>
      <vt:lpstr>Corbel</vt:lpstr>
      <vt:lpstr>Courier New</vt:lpstr>
      <vt:lpstr>TeleGrotesk Headline</vt:lpstr>
      <vt:lpstr>TeleGrotesk Headline Ultra</vt:lpstr>
      <vt:lpstr>Tele-GroteskEENor</vt:lpstr>
      <vt:lpstr>Tele-GroteskNor</vt:lpstr>
      <vt:lpstr>Times New Roman</vt:lpstr>
      <vt:lpstr>Wingdings</vt:lpstr>
      <vt:lpstr>Parallaxis</vt:lpstr>
      <vt:lpstr>PowerPoint-bemutató</vt:lpstr>
      <vt:lpstr>GDPR – általános tudnivalók</vt:lpstr>
      <vt:lpstr>GDPR – Adatkezelők, Adatfeldolgozók</vt:lpstr>
      <vt:lpstr>GDPR Célja</vt:lpstr>
      <vt:lpstr>Mi számít személyes adatnak</vt:lpstr>
      <vt:lpstr>Különleges személyes adat</vt:lpstr>
      <vt:lpstr>Mikor kezelhető személyes adat?</vt:lpstr>
      <vt:lpstr>GDPR – legfőbb alapelvei</vt:lpstr>
      <vt:lpstr>PowerPoint-bemutató</vt:lpstr>
      <vt:lpstr>PowerPoint-bemutató</vt:lpstr>
      <vt:lpstr>Tájékoztatások</vt:lpstr>
      <vt:lpstr>GDPR – érintettek jogai</vt:lpstr>
      <vt:lpstr>GDPR – érintettek jogai</vt:lpstr>
      <vt:lpstr>GDPR – érintettek jogai</vt:lpstr>
      <vt:lpstr>Gdpr – nyilvántartások</vt:lpstr>
      <vt:lpstr>GDPR – adatvédelmi incidens kezelése</vt:lpstr>
      <vt:lpstr>Adatvédelmi- és Információbiztonsági incidens közti lényeges különbség</vt:lpstr>
      <vt:lpstr>Információbiztonsági incidens</vt:lpstr>
      <vt:lpstr>Adatvédelmi incidens</vt:lpstr>
      <vt:lpstr>PowerPoint-bemutató</vt:lpstr>
      <vt:lpstr>Adatvédelmi- és Információbiztonsági incidens is </vt:lpstr>
      <vt:lpstr>GDPR – Kit lehet keresni?</vt:lpstr>
      <vt:lpstr>Köszönöm szépen a 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macspeedati@gmail.com</dc:creator>
  <cp:lastModifiedBy>Szilvia Rajda</cp:lastModifiedBy>
  <cp:revision>39</cp:revision>
  <dcterms:created xsi:type="dcterms:W3CDTF">2019-04-15T10:57:27Z</dcterms:created>
  <dcterms:modified xsi:type="dcterms:W3CDTF">2023-11-28T16:54:53Z</dcterms:modified>
</cp:coreProperties>
</file>